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Lst>
  <p:sldSz cy="5143500" cx="9144000"/>
  <p:notesSz cx="6858000" cy="9144000"/>
  <p:embeddedFontLst>
    <p:embeddedFont>
      <p:font typeface="Helvetica Neue"/>
      <p:regular r:id="rId98"/>
      <p:bold r:id="rId99"/>
      <p:italic r:id="rId100"/>
      <p:boldItalic r:id="rId101"/>
    </p:embeddedFont>
    <p:embeddedFont>
      <p:font typeface="Helvetica Neue Light"/>
      <p:regular r:id="rId102"/>
      <p:bold r:id="rId103"/>
      <p:italic r:id="rId104"/>
      <p:boldItalic r:id="rId105"/>
    </p:embeddedFont>
    <p:embeddedFont>
      <p:font typeface="DM Sans"/>
      <p:regular r:id="rId106"/>
      <p:bold r:id="rId107"/>
      <p:italic r:id="rId108"/>
      <p:boldItalic r:id="rId10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DMSans-bold.fntdata"/><Relationship Id="rId106" Type="http://schemas.openxmlformats.org/officeDocument/2006/relationships/font" Target="fonts/DMSans-regular.fntdata"/><Relationship Id="rId105" Type="http://schemas.openxmlformats.org/officeDocument/2006/relationships/font" Target="fonts/HelveticaNeueLight-boldItalic.fntdata"/><Relationship Id="rId104" Type="http://schemas.openxmlformats.org/officeDocument/2006/relationships/font" Target="fonts/HelveticaNeueLight-italic.fntdata"/><Relationship Id="rId109" Type="http://schemas.openxmlformats.org/officeDocument/2006/relationships/font" Target="fonts/DMSans-boldItalic.fntdata"/><Relationship Id="rId108" Type="http://schemas.openxmlformats.org/officeDocument/2006/relationships/font" Target="fonts/DMSans-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bold.fntdata"/><Relationship Id="rId102" Type="http://schemas.openxmlformats.org/officeDocument/2006/relationships/font" Target="fonts/HelveticaNeueLight-regular.fntdata"/><Relationship Id="rId101" Type="http://schemas.openxmlformats.org/officeDocument/2006/relationships/font" Target="fonts/HelveticaNeue-boldItalic.fntdata"/><Relationship Id="rId100" Type="http://schemas.openxmlformats.org/officeDocument/2006/relationships/font" Target="fonts/HelveticaNeue-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HelveticaNeue-bold.fntdata"/><Relationship Id="rId10" Type="http://schemas.openxmlformats.org/officeDocument/2006/relationships/slide" Target="slides/slide5.xml"/><Relationship Id="rId98" Type="http://schemas.openxmlformats.org/officeDocument/2006/relationships/font" Target="fonts/HelveticaNeue-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 name="Google Shape;4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9" name="Google Shape;15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E0FF00"/>
                </a:highlight>
              </a:rPr>
              <a:t>El Manifiesto Ágil sostiene que, aunque los conceptos de la derecha tienen valor, los de la izquierda tienen más valor.</a:t>
            </a:r>
            <a:endParaRPr>
              <a:solidFill>
                <a:schemeClr val="dk1"/>
              </a:solidFill>
              <a:highlight>
                <a:srgbClr val="E0FF00"/>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9" name="Google Shape;1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6" name="Google Shape;19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Por lo tanto, el desarrollo ágil es especialmente útil en entornos de negocio que cambian rápidamente, en los que los problemas y/o las soluciones no están claros o en los que el área de negocio desea innovar en nuevos dominios de problemas.</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Explicar que se documenta todo aquello que aporte valor al producto y este centrado en mi cliente. Si la documentacion lo hace tiene que ir creciendo en cada iteracion.</a:t>
            </a:r>
            <a:endParaRPr>
              <a:solidFill>
                <a:schemeClr val="dk1"/>
              </a:solidFill>
              <a:highlight>
                <a:srgbClr val="DEFC52"/>
              </a:highlight>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3" name="Google Shape;213;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500">
                <a:solidFill>
                  <a:schemeClr val="dk1"/>
                </a:solidFill>
                <a:highlight>
                  <a:srgbClr val="DEFC52"/>
                </a:highlight>
                <a:latin typeface="Helvetica Neue Light"/>
                <a:ea typeface="Helvetica Neue Light"/>
                <a:cs typeface="Helvetica Neue Light"/>
                <a:sym typeface="Helvetica Neue Light"/>
              </a:rPr>
              <a:t>Aunque tener contratos con los clientes puede ser importante, trabajar en estrecha colaboración con ellos de forma regular probablemente aportará un mayor éxito al proyecto.</a:t>
            </a:r>
            <a:endParaRPr sz="1500">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 sz="1400">
                <a:solidFill>
                  <a:schemeClr val="dk1"/>
                </a:solidFill>
                <a:highlight>
                  <a:srgbClr val="DEFC52"/>
                </a:highlight>
                <a:latin typeface="Helvetica Neue Light"/>
                <a:ea typeface="Helvetica Neue Light"/>
                <a:cs typeface="Helvetica Neue Light"/>
                <a:sym typeface="Helvetica Neue Light"/>
              </a:rPr>
              <a:t>El entorno en el que opera el negocio, la legislación, la actividad de los competidores, los avances tecnológicos y otros factores pueden tener una gran influencia en el proyecto y sus objetivos.</a:t>
            </a:r>
            <a:endParaRPr sz="1400">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9" name="Google Shape;229;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 name="Shape 47"/>
        <p:cNvGrpSpPr/>
        <p:nvPr/>
      </p:nvGrpSpPr>
      <p:grpSpPr>
        <a:xfrm>
          <a:off x="0" y="0"/>
          <a:ext cx="0" cy="0"/>
          <a:chOff x="0" y="0"/>
          <a:chExt cx="0" cy="0"/>
        </a:xfrm>
      </p:grpSpPr>
      <p:sp>
        <p:nvSpPr>
          <p:cNvPr id="48" name="Google Shape;4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 name="Google Shape;4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143131c1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143131c1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143131c15a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143131c15a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8" name="Google Shape;24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0" name="Google Shape;260;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Scrum genera un rol de trabajo llamado Scrum Master quien es quien guía al equipo dentro de las buenas prácticas de la metodología.</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Sprints: periodo de tiempo</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Definición de preparado y hecho: es importante que todos los miembros del equipo entiendan que significa preparado y hecho si algun item o elemento de la lista de producto lo esta.</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Acotamiento de tiempo y transparecia: scrum siempre trabaja con la trabsparencia del equipo</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43131c15a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43131c15a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143131c15a_1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143131c15a_1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43131c15a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43131c15a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8" name="Google Shape;298;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 name="Google Shape;5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5" name="Google Shape;325;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7" name="Google Shape;35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43131c15a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43131c15a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DEFC52"/>
                </a:highlight>
              </a:rPr>
              <a:t>En este ejemplo podemos ver cómo se establecieron 5 estados. Stories para que permanezcan esperando. To do, como tickets listos para ser trabajados. In Progress para establecer cuáles se están desarrollando. Testing para identificar cuáles ya se pueden y se están testeando. Y Done para marcar cuáles que pasaron por todo el circuito.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6" name="Google Shape;416;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143131c15a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143131c15a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43131c15a_1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43131c15a_1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6" name="Google Shape;456;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43131c15a_1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43131c15a_1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5" name="Google Shape;495;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9" name="Google Shape;53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8" name="Google Shape;548;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5" name="Google Shape;555;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143131c15a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143131c15a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8" name="Google Shape;578;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3" name="Google Shape;593;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9" name="Google Shape;599;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6" name="Google Shape;606;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4" name="Google Shape;614;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lnSpc>
                <a:spcPct val="100000"/>
              </a:lnSpc>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0" name="Google Shape;650;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5" name="Google Shape;675;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6" name="Google Shape;686;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0" name="Google Shape;700;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6" name="Google Shape;706;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5" name="Google Shape;715;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4" name="Google Shape;724;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2" name="Google Shape;732;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2" name="Google Shape;742;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 name="Google Shape;747;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3" name="Google Shape;753;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8" name="Google Shape;758;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3" name="Google Shape;77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32" name="Shape 3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33" name="Shape 33"/>
        <p:cNvGrpSpPr/>
        <p:nvPr/>
      </p:nvGrpSpPr>
      <p:grpSpPr>
        <a:xfrm>
          <a:off x="0" y="0"/>
          <a:ext cx="0" cy="0"/>
          <a:chOff x="0" y="0"/>
          <a:chExt cx="0" cy="0"/>
        </a:xfrm>
      </p:grpSpPr>
      <p:sp>
        <p:nvSpPr>
          <p:cNvPr id="34" name="Google Shape;34;p1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35" name="Google Shape;35;p1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36" name="Google Shape;36;p13"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7" name="Shape 37"/>
        <p:cNvGrpSpPr/>
        <p:nvPr/>
      </p:nvGrpSpPr>
      <p:grpSpPr>
        <a:xfrm>
          <a:off x="0" y="0"/>
          <a:ext cx="0" cy="0"/>
          <a:chOff x="0" y="0"/>
          <a:chExt cx="0" cy="0"/>
        </a:xfrm>
      </p:grpSpPr>
      <p:pic>
        <p:nvPicPr>
          <p:cNvPr id="38" name="Google Shape;38;p1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7" name="Shape 17"/>
        <p:cNvGrpSpPr/>
        <p:nvPr/>
      </p:nvGrpSpPr>
      <p:grpSpPr>
        <a:xfrm>
          <a:off x="0" y="0"/>
          <a:ext cx="0" cy="0"/>
          <a:chOff x="0" y="0"/>
          <a:chExt cx="0" cy="0"/>
        </a:xfrm>
      </p:grpSpPr>
      <p:pic>
        <p:nvPicPr>
          <p:cNvPr id="18" name="Google Shape;18;p6"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 name="Shape 19"/>
        <p:cNvGrpSpPr/>
        <p:nvPr/>
      </p:nvGrpSpPr>
      <p:grpSpPr>
        <a:xfrm>
          <a:off x="0" y="0"/>
          <a:ext cx="0" cy="0"/>
          <a:chOff x="0" y="0"/>
          <a:chExt cx="0" cy="0"/>
        </a:xfrm>
      </p:grpSpPr>
      <p:sp>
        <p:nvSpPr>
          <p:cNvPr id="20" name="Google Shape;20;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 name="Google Shape;21;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2" name="Shape 22"/>
        <p:cNvGrpSpPr/>
        <p:nvPr/>
      </p:nvGrpSpPr>
      <p:grpSpPr>
        <a:xfrm>
          <a:off x="0" y="0"/>
          <a:ext cx="0" cy="0"/>
          <a:chOff x="0" y="0"/>
          <a:chExt cx="0" cy="0"/>
        </a:xfrm>
      </p:grpSpPr>
      <p:pic>
        <p:nvPicPr>
          <p:cNvPr id="23" name="Google Shape;23;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 name="Shape 24"/>
        <p:cNvGrpSpPr/>
        <p:nvPr/>
      </p:nvGrpSpPr>
      <p:grpSpPr>
        <a:xfrm>
          <a:off x="0" y="0"/>
          <a:ext cx="0" cy="0"/>
          <a:chOff x="0" y="0"/>
          <a:chExt cx="0" cy="0"/>
        </a:xfrm>
      </p:grpSpPr>
      <p:sp>
        <p:nvSpPr>
          <p:cNvPr id="25" name="Google Shape;25;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7" name="Google Shape;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28" name="Shape 28"/>
        <p:cNvGrpSpPr/>
        <p:nvPr/>
      </p:nvGrpSpPr>
      <p:grpSpPr>
        <a:xfrm>
          <a:off x="0" y="0"/>
          <a:ext cx="0" cy="0"/>
          <a:chOff x="0" y="0"/>
          <a:chExt cx="0" cy="0"/>
        </a:xfrm>
      </p:grpSpPr>
      <p:pic>
        <p:nvPicPr>
          <p:cNvPr id="29" name="Google Shape;29;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3.jpg"/><Relationship Id="rId4" Type="http://schemas.openxmlformats.org/officeDocument/2006/relationships/hyperlink" Target="https://www.pexels.com/es-es/foto/azul-internet-tecnologia-ordenador-5380642/" TargetMode="External"/><Relationship Id="rId5" Type="http://schemas.openxmlformats.org/officeDocument/2006/relationships/hyperlink" Target="https://www.pexels.com/es-es/foto/azul-internet-tecnologia-ordenador-5380642/"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30.png"/><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9.png"/><Relationship Id="rId9"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6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png"/><Relationship Id="rId4" Type="http://schemas.openxmlformats.org/officeDocument/2006/relationships/image" Target="../media/image44.png"/><Relationship Id="rId5"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8.png"/><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7.gif"/><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7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4.png"/><Relationship Id="rId4" Type="http://schemas.openxmlformats.org/officeDocument/2006/relationships/image" Target="../media/image48.png"/><Relationship Id="rId5" Type="http://schemas.openxmlformats.org/officeDocument/2006/relationships/image" Target="../media/image5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22.png"/><Relationship Id="rId5" Type="http://schemas.openxmlformats.org/officeDocument/2006/relationships/slide" Target="/ppt/slides/slide7.xml"/><Relationship Id="rId6" Type="http://schemas.openxmlformats.org/officeDocument/2006/relationships/slide" Target="/ppt/slides/slide36.xml"/><Relationship Id="rId7" Type="http://schemas.openxmlformats.org/officeDocument/2006/relationships/slide" Target="/ppt/slides/slide49.xml"/><Relationship Id="rId8" Type="http://schemas.openxmlformats.org/officeDocument/2006/relationships/slide" Target="/ppt/slides/slide6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58.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8.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58.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60.png"/><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34.png"/><Relationship Id="rId4" Type="http://schemas.openxmlformats.org/officeDocument/2006/relationships/image" Target="../media/image60.png"/><Relationship Id="rId5"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image" Target="../media/image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34.png"/><Relationship Id="rId4" Type="http://schemas.openxmlformats.org/officeDocument/2006/relationships/image" Target="../media/image60.png"/><Relationship Id="rId5" Type="http://schemas.openxmlformats.org/officeDocument/2006/relationships/image" Target="../media/image5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67.png"/><Relationship Id="rId4" Type="http://schemas.openxmlformats.org/officeDocument/2006/relationships/hyperlink" Target="https://sg.com.mx/revista/45/aseguramiento-agil-calidad" TargetMode="External"/><Relationship Id="rId5" Type="http://schemas.openxmlformats.org/officeDocument/2006/relationships/image" Target="../media/image3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66.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63.jp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6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7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image" Target="../media/image75.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2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image" Target="../media/image7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4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image" Target="../media/image42.png"/><Relationship Id="rId4" Type="http://schemas.openxmlformats.org/officeDocument/2006/relationships/image" Target="../media/image72.png"/><Relationship Id="rId5" Type="http://schemas.openxmlformats.org/officeDocument/2006/relationships/hyperlink" Target="https://tecnojas.jasanchez.org/metodologias-agiles-i-scrum-xp-y-kanban/"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 Id="rId3" Type="http://schemas.openxmlformats.org/officeDocument/2006/relationships/image" Target="../media/image3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image" Target="../media/image74.png"/><Relationship Id="rId4" Type="http://schemas.openxmlformats.org/officeDocument/2006/relationships/hyperlink" Target="https://open.spotify.com/episode/4gFBJkzljoTY84K1yCCcXA?si=7d3f053c20854242" TargetMode="External"/><Relationship Id="rId5" Type="http://schemas.openxmlformats.org/officeDocument/2006/relationships/hyperlink" Target="https://141647fc-7a5b-4407-a84a-78567bb3f5b0.filesusr.com/ugd/acfdb9_7f9fe7d65c394d8e9d888b4527a069d8.pdf"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0.jpg"/><Relationship Id="rId4" Type="http://schemas.openxmlformats.org/officeDocument/2006/relationships/hyperlink" Target="https://pixabay.com/fi/photos/n%c3%a4pp%c3%a4imist%c3%b6-tietokone-tekniikkaa-5017973/"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5" name="Google Shape;45;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6" name="Google Shape;46;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Historia de la agilidad</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Registro del ciclo</a:t>
            </a:r>
            <a:endParaRPr b="1" i="0" sz="4000" u="none" cap="none" strike="noStrike">
              <a:solidFill>
                <a:schemeClr val="dk1"/>
              </a:solidFill>
              <a:latin typeface="DM Sans"/>
              <a:ea typeface="DM Sans"/>
              <a:cs typeface="DM Sans"/>
              <a:sym typeface="DM Sans"/>
            </a:endParaRPr>
          </a:p>
        </p:txBody>
      </p:sp>
      <p:sp>
        <p:nvSpPr>
          <p:cNvPr id="162" name="Google Shape;162;p25"/>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2001 un grupo de directivos, gerentes y personas importantes dentro de la industria de sistemas se juntaron en un retiro grupal para charlar sobre distintas problemáticas que enfrentaban con el ciclo de desarrollo de software. En este viaje que realizaron, debatieron sobre distintas condiciones que buscaban centralizar para agilizar los desarrollos y mejorar la calidad y tiempo de entrega.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163" name="Google Shape;163;p25"/>
          <p:cNvPicPr preferRelativeResize="0"/>
          <p:nvPr/>
        </p:nvPicPr>
        <p:blipFill rotWithShape="1">
          <a:blip r:embed="rId3">
            <a:alphaModFix/>
          </a:blip>
          <a:srcRect b="0" l="16703" r="16696" t="0"/>
          <a:stretch/>
        </p:blipFill>
        <p:spPr>
          <a:xfrm>
            <a:off x="5327675" y="724575"/>
            <a:ext cx="3201950" cy="3201950"/>
          </a:xfrm>
          <a:prstGeom prst="rect">
            <a:avLst/>
          </a:prstGeom>
          <a:noFill/>
          <a:ln>
            <a:noFill/>
          </a:ln>
        </p:spPr>
      </p:pic>
      <p:sp>
        <p:nvSpPr>
          <p:cNvPr id="164" name="Google Shape;164;p2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1350">
                <a:latin typeface="DM Sans"/>
                <a:ea typeface="DM Sans"/>
                <a:cs typeface="DM Sans"/>
                <a:sym typeface="DM Sans"/>
              </a:rPr>
              <a:t>Fuente: Foto de</a:t>
            </a:r>
            <a:r>
              <a:rPr lang="es" sz="1350" u="sng">
                <a:solidFill>
                  <a:schemeClr val="hlink"/>
                </a:solidFill>
                <a:latin typeface="DM Sans"/>
                <a:ea typeface="DM Sans"/>
                <a:cs typeface="DM Sans"/>
                <a:sym typeface="DM Sans"/>
                <a:hlinkClick r:id="rId4"/>
              </a:rPr>
              <a:t> P</a:t>
            </a:r>
            <a:r>
              <a:rPr lang="es" sz="1350" u="sng">
                <a:solidFill>
                  <a:schemeClr val="hlink"/>
                </a:solidFill>
                <a:latin typeface="DM Sans"/>
                <a:ea typeface="DM Sans"/>
                <a:cs typeface="DM Sans"/>
                <a:sym typeface="DM Sans"/>
                <a:hlinkClick r:id="rId5"/>
              </a:rPr>
              <a:t>exels</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Nacimiento del manifiesto</a:t>
            </a:r>
            <a:endParaRPr b="1" i="0" sz="4000" u="none" cap="none" strike="noStrike">
              <a:solidFill>
                <a:schemeClr val="dk1"/>
              </a:solidFill>
              <a:latin typeface="DM Sans"/>
              <a:ea typeface="DM Sans"/>
              <a:cs typeface="DM Sans"/>
              <a:sym typeface="DM Sans"/>
            </a:endParaRPr>
          </a:p>
        </p:txBody>
      </p:sp>
      <p:sp>
        <p:nvSpPr>
          <p:cNvPr id="170" name="Google Shape;170;p26"/>
          <p:cNvSpPr txBox="1"/>
          <p:nvPr/>
        </p:nvSpPr>
        <p:spPr>
          <a:xfrm>
            <a:off x="476250" y="1642850"/>
            <a:ext cx="60654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así como este grupo de profesionales de IT armaron el manifiesto ágil que contiene estos cuatro enunciados: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71" name="Google Shape;171;p26"/>
          <p:cNvSpPr txBox="1"/>
          <p:nvPr/>
        </p:nvSpPr>
        <p:spPr>
          <a:xfrm>
            <a:off x="363750" y="2039175"/>
            <a:ext cx="5800200" cy="2409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Individuos e interacciones sobre procesos y herramientas.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Software funcionando sobre documentación extensiva.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Colaboración con el cliente sobre negociación contractual.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Respuesta ante el cambio sobre seguir un plan.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Valores del manifiesto ágil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pic>
        <p:nvPicPr>
          <p:cNvPr id="181" name="Google Shape;181;p28"/>
          <p:cNvPicPr preferRelativeResize="0"/>
          <p:nvPr/>
        </p:nvPicPr>
        <p:blipFill rotWithShape="1">
          <a:blip r:embed="rId3">
            <a:alphaModFix/>
          </a:blip>
          <a:srcRect b="0" l="0" r="0" t="0"/>
          <a:stretch/>
        </p:blipFill>
        <p:spPr>
          <a:xfrm>
            <a:off x="493550" y="297375"/>
            <a:ext cx="1261775" cy="1261775"/>
          </a:xfrm>
          <a:prstGeom prst="rect">
            <a:avLst/>
          </a:prstGeom>
          <a:noFill/>
          <a:ln>
            <a:noFill/>
          </a:ln>
        </p:spPr>
      </p:pic>
      <p:sp>
        <p:nvSpPr>
          <p:cNvPr id="182" name="Google Shape;182;p28"/>
          <p:cNvSpPr txBox="1"/>
          <p:nvPr/>
        </p:nvSpPr>
        <p:spPr>
          <a:xfrm>
            <a:off x="236194" y="2200925"/>
            <a:ext cx="1723200" cy="8313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Individuos</a:t>
            </a:r>
            <a:endParaRPr b="1"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Sobre</a:t>
            </a:r>
            <a:endParaRPr b="1" i="0" sz="1350" u="none" cap="none" strike="noStrike">
              <a:solidFill>
                <a:srgbClr val="000000"/>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Procesos</a:t>
            </a:r>
            <a:endParaRPr b="1" i="0" sz="1350" u="none" cap="none" strike="noStrike">
              <a:solidFill>
                <a:srgbClr val="000000"/>
              </a:solidFill>
              <a:latin typeface="DM Sans"/>
              <a:ea typeface="DM Sans"/>
              <a:cs typeface="DM Sans"/>
              <a:sym typeface="DM Sans"/>
            </a:endParaRPr>
          </a:p>
        </p:txBody>
      </p:sp>
      <p:pic>
        <p:nvPicPr>
          <p:cNvPr id="183" name="Google Shape;183;p28"/>
          <p:cNvPicPr preferRelativeResize="0"/>
          <p:nvPr/>
        </p:nvPicPr>
        <p:blipFill rotWithShape="1">
          <a:blip r:embed="rId4">
            <a:alphaModFix/>
          </a:blip>
          <a:srcRect b="0" l="0" r="0" t="0"/>
          <a:stretch/>
        </p:blipFill>
        <p:spPr>
          <a:xfrm>
            <a:off x="531187" y="3577096"/>
            <a:ext cx="1186525" cy="1186554"/>
          </a:xfrm>
          <a:prstGeom prst="rect">
            <a:avLst/>
          </a:prstGeom>
          <a:noFill/>
          <a:ln>
            <a:noFill/>
          </a:ln>
        </p:spPr>
      </p:pic>
      <p:sp>
        <p:nvSpPr>
          <p:cNvPr id="184" name="Google Shape;184;p28"/>
          <p:cNvSpPr txBox="1"/>
          <p:nvPr/>
        </p:nvSpPr>
        <p:spPr>
          <a:xfrm>
            <a:off x="2356626" y="2108675"/>
            <a:ext cx="2027400" cy="1223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Software Funcionando</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Sobre</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Documentación Extensiva</a:t>
            </a:r>
            <a:endParaRPr b="1" i="0" sz="1350" u="none" cap="none" strike="noStrike">
              <a:solidFill>
                <a:srgbClr val="000000"/>
              </a:solidFill>
              <a:latin typeface="DM Sans"/>
              <a:ea typeface="DM Sans"/>
              <a:cs typeface="DM Sans"/>
              <a:sym typeface="DM Sans"/>
            </a:endParaRPr>
          </a:p>
        </p:txBody>
      </p:sp>
      <p:pic>
        <p:nvPicPr>
          <p:cNvPr id="185" name="Google Shape;185;p28"/>
          <p:cNvPicPr preferRelativeResize="0"/>
          <p:nvPr/>
        </p:nvPicPr>
        <p:blipFill rotWithShape="1">
          <a:blip r:embed="rId5">
            <a:alphaModFix/>
          </a:blip>
          <a:srcRect b="0" l="0" r="0" t="0"/>
          <a:stretch/>
        </p:blipFill>
        <p:spPr>
          <a:xfrm>
            <a:off x="2808288" y="3577100"/>
            <a:ext cx="1261775" cy="1261775"/>
          </a:xfrm>
          <a:prstGeom prst="rect">
            <a:avLst/>
          </a:prstGeom>
          <a:noFill/>
          <a:ln>
            <a:noFill/>
          </a:ln>
        </p:spPr>
      </p:pic>
      <p:pic>
        <p:nvPicPr>
          <p:cNvPr id="186" name="Google Shape;186;p28"/>
          <p:cNvPicPr preferRelativeResize="0"/>
          <p:nvPr/>
        </p:nvPicPr>
        <p:blipFill rotWithShape="1">
          <a:blip r:embed="rId6">
            <a:alphaModFix/>
          </a:blip>
          <a:srcRect b="0" l="0" r="0" t="0"/>
          <a:stretch/>
        </p:blipFill>
        <p:spPr>
          <a:xfrm>
            <a:off x="2881734" y="719450"/>
            <a:ext cx="1042038" cy="1042038"/>
          </a:xfrm>
          <a:prstGeom prst="rect">
            <a:avLst/>
          </a:prstGeom>
          <a:noFill/>
          <a:ln>
            <a:noFill/>
          </a:ln>
        </p:spPr>
      </p:pic>
      <p:sp>
        <p:nvSpPr>
          <p:cNvPr id="187" name="Google Shape;187;p28"/>
          <p:cNvSpPr txBox="1"/>
          <p:nvPr/>
        </p:nvSpPr>
        <p:spPr>
          <a:xfrm>
            <a:off x="5029769" y="2004725"/>
            <a:ext cx="1602900" cy="1223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Colaboración Con El Cliente</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Sobre</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Negociación Contractual</a:t>
            </a:r>
            <a:endParaRPr b="1" i="0" sz="1350" u="none" cap="none" strike="noStrike">
              <a:solidFill>
                <a:srgbClr val="000000"/>
              </a:solidFill>
              <a:latin typeface="DM Sans"/>
              <a:ea typeface="DM Sans"/>
              <a:cs typeface="DM Sans"/>
              <a:sym typeface="DM Sans"/>
            </a:endParaRPr>
          </a:p>
        </p:txBody>
      </p:sp>
      <p:pic>
        <p:nvPicPr>
          <p:cNvPr id="188" name="Google Shape;188;p28"/>
          <p:cNvPicPr preferRelativeResize="0"/>
          <p:nvPr/>
        </p:nvPicPr>
        <p:blipFill rotWithShape="1">
          <a:blip r:embed="rId7">
            <a:alphaModFix/>
          </a:blip>
          <a:srcRect b="0" l="0" r="0" t="0"/>
          <a:stretch/>
        </p:blipFill>
        <p:spPr>
          <a:xfrm>
            <a:off x="5200337" y="469525"/>
            <a:ext cx="1261775" cy="1261775"/>
          </a:xfrm>
          <a:prstGeom prst="rect">
            <a:avLst/>
          </a:prstGeom>
          <a:noFill/>
          <a:ln>
            <a:noFill/>
          </a:ln>
        </p:spPr>
      </p:pic>
      <p:pic>
        <p:nvPicPr>
          <p:cNvPr id="189" name="Google Shape;189;p28"/>
          <p:cNvPicPr preferRelativeResize="0"/>
          <p:nvPr/>
        </p:nvPicPr>
        <p:blipFill rotWithShape="1">
          <a:blip r:embed="rId8">
            <a:alphaModFix/>
          </a:blip>
          <a:srcRect b="0" l="0" r="0" t="0"/>
          <a:stretch/>
        </p:blipFill>
        <p:spPr>
          <a:xfrm>
            <a:off x="5261859" y="3293946"/>
            <a:ext cx="1186525" cy="1186525"/>
          </a:xfrm>
          <a:prstGeom prst="rect">
            <a:avLst/>
          </a:prstGeom>
          <a:noFill/>
          <a:ln>
            <a:noFill/>
          </a:ln>
        </p:spPr>
      </p:pic>
      <p:sp>
        <p:nvSpPr>
          <p:cNvPr id="190" name="Google Shape;190;p28"/>
          <p:cNvSpPr txBox="1"/>
          <p:nvPr/>
        </p:nvSpPr>
        <p:spPr>
          <a:xfrm>
            <a:off x="7012106" y="2108675"/>
            <a:ext cx="1895700" cy="1015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Respuesta Ante El Cambio</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Sobre</a:t>
            </a:r>
            <a:endParaRPr b="1"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Seguir Un Plan</a:t>
            </a:r>
            <a:endParaRPr b="1" i="0" sz="1350" u="none" cap="none" strike="noStrike">
              <a:solidFill>
                <a:schemeClr val="dk1"/>
              </a:solidFill>
              <a:latin typeface="DM Sans"/>
              <a:ea typeface="DM Sans"/>
              <a:cs typeface="DM Sans"/>
              <a:sym typeface="DM Sans"/>
            </a:endParaRPr>
          </a:p>
        </p:txBody>
      </p:sp>
      <p:pic>
        <p:nvPicPr>
          <p:cNvPr id="191" name="Google Shape;191;p28"/>
          <p:cNvPicPr preferRelativeResize="0"/>
          <p:nvPr/>
        </p:nvPicPr>
        <p:blipFill rotWithShape="1">
          <a:blip r:embed="rId9">
            <a:alphaModFix/>
          </a:blip>
          <a:srcRect b="0" l="0" r="0" t="0"/>
          <a:stretch/>
        </p:blipFill>
        <p:spPr>
          <a:xfrm>
            <a:off x="7366688" y="469525"/>
            <a:ext cx="1186525" cy="1186525"/>
          </a:xfrm>
          <a:prstGeom prst="rect">
            <a:avLst/>
          </a:prstGeom>
          <a:noFill/>
          <a:ln>
            <a:noFill/>
          </a:ln>
        </p:spPr>
      </p:pic>
      <p:pic>
        <p:nvPicPr>
          <p:cNvPr id="192" name="Google Shape;192;p28"/>
          <p:cNvPicPr preferRelativeResize="0"/>
          <p:nvPr/>
        </p:nvPicPr>
        <p:blipFill rotWithShape="1">
          <a:blip r:embed="rId10">
            <a:alphaModFix/>
          </a:blip>
          <a:srcRect b="0" l="0" r="0" t="0"/>
          <a:stretch/>
        </p:blipFill>
        <p:spPr>
          <a:xfrm>
            <a:off x="7567913" y="3366175"/>
            <a:ext cx="1042051" cy="1042051"/>
          </a:xfrm>
          <a:prstGeom prst="rect">
            <a:avLst/>
          </a:prstGeom>
          <a:noFill/>
          <a:ln>
            <a:noFill/>
          </a:ln>
        </p:spPr>
      </p:pic>
      <p:pic>
        <p:nvPicPr>
          <p:cNvPr id="193" name="Google Shape;193;p28"/>
          <p:cNvPicPr preferRelativeResize="0"/>
          <p:nvPr/>
        </p:nvPicPr>
        <p:blipFill rotWithShape="1">
          <a:blip r:embed="rId11">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Individuos e interacciones</a:t>
            </a:r>
            <a:endParaRPr b="1" i="0" sz="4000" u="none" cap="none" strike="noStrike">
              <a:solidFill>
                <a:schemeClr val="dk1"/>
              </a:solidFill>
              <a:latin typeface="DM Sans"/>
              <a:ea typeface="DM Sans"/>
              <a:cs typeface="DM Sans"/>
              <a:sym typeface="DM Sans"/>
            </a:endParaRPr>
          </a:p>
        </p:txBody>
      </p:sp>
      <p:sp>
        <p:nvSpPr>
          <p:cNvPr id="199" name="Google Shape;199;p29"/>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desarrollo ágil se centra mucho en las personas. Los equipos de personas construyen software, y es a través de la comunicación e interacción continua que se llega a eso, y no en depender de herramientas o procesos, que los equipos pueden trabajar con mayor eficacia.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00" name="Google Shape;200;p29"/>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01" name="Google Shape;201;p29"/>
          <p:cNvPicPr preferRelativeResize="0"/>
          <p:nvPr/>
        </p:nvPicPr>
        <p:blipFill rotWithShape="1">
          <a:blip r:embed="rId3">
            <a:alphaModFix/>
          </a:blip>
          <a:srcRect b="0" l="0" r="0" t="0"/>
          <a:stretch/>
        </p:blipFill>
        <p:spPr>
          <a:xfrm>
            <a:off x="6019125" y="1416013"/>
            <a:ext cx="2311475" cy="231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208" name="Google Shape;208;p3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Software funcionando</a:t>
            </a:r>
            <a:endParaRPr b="1" i="0" sz="4000" u="none" cap="none" strike="noStrike">
              <a:solidFill>
                <a:schemeClr val="dk1"/>
              </a:solidFill>
              <a:latin typeface="DM Sans"/>
              <a:ea typeface="DM Sans"/>
              <a:cs typeface="DM Sans"/>
              <a:sym typeface="DM Sans"/>
            </a:endParaRPr>
          </a:p>
        </p:txBody>
      </p:sp>
      <p:sp>
        <p:nvSpPr>
          <p:cNvPr id="209" name="Google Shape;209;p30"/>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De cara al cliente, software funcionando es mucho más útil y valioso que documentación y ofrece al equipo de desarrollo la oportunidad de una retroalimentación rápida. Además, cuando un software funcional está disponible mucho antes en el ciclo de vida de desarrollo, puede generar una importante ventaja en el tiempo de comercialización de él.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10" name="Google Shape;210;p30"/>
          <p:cNvPicPr preferRelativeResize="0"/>
          <p:nvPr/>
        </p:nvPicPr>
        <p:blipFill rotWithShape="1">
          <a:blip r:embed="rId3">
            <a:alphaModFix/>
          </a:blip>
          <a:srcRect b="0" l="0" r="0" t="0"/>
          <a:stretch/>
        </p:blipFill>
        <p:spPr>
          <a:xfrm>
            <a:off x="990029" y="1594898"/>
            <a:ext cx="1953725" cy="1953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Colaboración con el cliente</a:t>
            </a:r>
            <a:endParaRPr b="1" i="0" sz="4000" u="none" cap="none" strike="noStrike">
              <a:solidFill>
                <a:schemeClr val="dk1"/>
              </a:solidFill>
              <a:latin typeface="DM Sans"/>
              <a:ea typeface="DM Sans"/>
              <a:cs typeface="DM Sans"/>
              <a:sym typeface="DM Sans"/>
            </a:endParaRPr>
          </a:p>
        </p:txBody>
      </p:sp>
      <p:sp>
        <p:nvSpPr>
          <p:cNvPr id="216" name="Google Shape;216;p31"/>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clientes tienen grandes dificultades para especificar el sistema que necesitan. Colaborar directamente con ellos mejora la posibilidad de comprender exactamente lo que requieren y no generar pérdidas de tiempo (y dinero) en entregas innecesarias o equivocadas.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17" name="Google Shape;217;p31"/>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18" name="Google Shape;218;p31"/>
          <p:cNvPicPr preferRelativeResize="0"/>
          <p:nvPr/>
        </p:nvPicPr>
        <p:blipFill rotWithShape="1">
          <a:blip r:embed="rId3">
            <a:alphaModFix/>
          </a:blip>
          <a:srcRect b="0" l="0" r="0" t="0"/>
          <a:stretch/>
        </p:blipFill>
        <p:spPr>
          <a:xfrm>
            <a:off x="5920000" y="1272787"/>
            <a:ext cx="2509725" cy="2509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Respuesta ante el cambio</a:t>
            </a:r>
            <a:endParaRPr b="1" i="0" sz="4000" u="none" cap="none" strike="noStrike">
              <a:solidFill>
                <a:schemeClr val="dk1"/>
              </a:solidFill>
              <a:latin typeface="DM Sans"/>
              <a:ea typeface="DM Sans"/>
              <a:cs typeface="DM Sans"/>
              <a:sym typeface="DM Sans"/>
            </a:endParaRPr>
          </a:p>
        </p:txBody>
      </p:sp>
      <p:sp>
        <p:nvSpPr>
          <p:cNvPr id="225" name="Google Shape;225;p32"/>
          <p:cNvSpPr txBox="1"/>
          <p:nvPr/>
        </p:nvSpPr>
        <p:spPr>
          <a:xfrm>
            <a:off x="3649500" y="221161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cambio es inevitable en los proyectos de software. El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proceso puede cambiar debido a cientos de circunstancias. El proceso de desarrollo debe estar preparado para cualquier imprevisto que suceda. Por lo tanto, tener flexibilidad o adaptabilidad en el trabajo para aceptar cualquier cambio es más importante que simplemente adherirse estrictamente a un plan.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26" name="Google Shape;226;p32"/>
          <p:cNvPicPr preferRelativeResize="0"/>
          <p:nvPr/>
        </p:nvPicPr>
        <p:blipFill rotWithShape="1">
          <a:blip r:embed="rId3">
            <a:alphaModFix/>
          </a:blip>
          <a:srcRect b="0" l="0" r="0" t="0"/>
          <a:stretch/>
        </p:blipFill>
        <p:spPr>
          <a:xfrm>
            <a:off x="858475" y="1372325"/>
            <a:ext cx="2310625" cy="2310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Principios del manifiesto ágil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sp>
        <p:nvSpPr>
          <p:cNvPr id="51" name="Google Shape;51;p1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Testing de Agilidad</a:t>
            </a:r>
            <a:endParaRPr b="1" i="0" sz="4000" u="none" cap="none" strike="noStrike">
              <a:solidFill>
                <a:srgbClr val="EAFF6A"/>
              </a:solidFill>
              <a:latin typeface="DM Sans"/>
              <a:ea typeface="DM Sans"/>
              <a:cs typeface="DM Sans"/>
              <a:sym typeface="DM Sans"/>
            </a:endParaRPr>
          </a:p>
        </p:txBody>
      </p:sp>
      <p:sp>
        <p:nvSpPr>
          <p:cNvPr id="52" name="Google Shape;52;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05.</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Tester QA Manual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Manifiesto ágil - Principios ágiles</a:t>
            </a:r>
            <a:endParaRPr b="1" sz="4000">
              <a:solidFill>
                <a:schemeClr val="dk1"/>
              </a:solidFill>
              <a:latin typeface="DM Sans"/>
              <a:ea typeface="DM Sans"/>
              <a:cs typeface="DM Sans"/>
              <a:sym typeface="DM Sans"/>
            </a:endParaRPr>
          </a:p>
        </p:txBody>
      </p:sp>
      <p:sp>
        <p:nvSpPr>
          <p:cNvPr id="237" name="Google Shape;237;p34"/>
          <p:cNvSpPr txBox="1"/>
          <p:nvPr/>
        </p:nvSpPr>
        <p:spPr>
          <a:xfrm>
            <a:off x="473350" y="1908175"/>
            <a:ext cx="3834600" cy="23115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Nuestra mayor prioridad es satisfacer al cliente mediante la entrega temprana y continua de software con valor.</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Aceptamos que los requisitos cambien, incluso en etapas tardías del desarrollo.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Entregamos software funcional frecuentemente, entre dos semanas y dos meses, con preferencia al periodo de tiempo más corto posible.</a:t>
            </a:r>
            <a:endParaRPr sz="1350">
              <a:latin typeface="DM Sans"/>
              <a:ea typeface="DM Sans"/>
              <a:cs typeface="DM Sans"/>
              <a:sym typeface="DM Sans"/>
            </a:endParaRPr>
          </a:p>
        </p:txBody>
      </p:sp>
      <p:sp>
        <p:nvSpPr>
          <p:cNvPr id="238" name="Google Shape;238;p34"/>
          <p:cNvSpPr txBox="1"/>
          <p:nvPr/>
        </p:nvSpPr>
        <p:spPr>
          <a:xfrm>
            <a:off x="4527575" y="1908175"/>
            <a:ext cx="3834600" cy="29349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responsables de negocio y los desarrolladores trabajamos juntos de forma cotidiana durante todo el proyecto.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proyectos se construyen en torno a individuos motivados. Hay que darles el entorno y el apoyo que necesitan, y confiarles la ejecución del trabajo.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método más eficiente y efectivo de comunicar información al equipo es la conversación cara a cara.</a:t>
            </a:r>
            <a:endParaRPr sz="1350">
              <a:solidFill>
                <a:schemeClr val="dk1"/>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Manifiesto ágil - Principios ágiles</a:t>
            </a:r>
            <a:endParaRPr b="1" sz="4000">
              <a:solidFill>
                <a:schemeClr val="dk1"/>
              </a:solidFill>
              <a:latin typeface="DM Sans"/>
              <a:ea typeface="DM Sans"/>
              <a:cs typeface="DM Sans"/>
              <a:sym typeface="DM Sans"/>
            </a:endParaRPr>
          </a:p>
        </p:txBody>
      </p:sp>
      <p:sp>
        <p:nvSpPr>
          <p:cNvPr id="244" name="Google Shape;244;p35"/>
          <p:cNvSpPr txBox="1"/>
          <p:nvPr/>
        </p:nvSpPr>
        <p:spPr>
          <a:xfrm>
            <a:off x="473350" y="1908175"/>
            <a:ext cx="3834600" cy="25191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El software funcionando es la medida principal de progreso.</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Los procesos Ágiles promueven el desarrollo sostenible. Los promotores, desarrolladores y usuarios debemos ser capaces de mantener un ritmo constante de forma indefinida.</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atención continua a la excelencia técnica y al buen diseño mejora la Agilidad.</a:t>
            </a:r>
            <a:endParaRPr sz="1350">
              <a:solidFill>
                <a:schemeClr val="dk1"/>
              </a:solidFill>
              <a:latin typeface="DM Sans"/>
              <a:ea typeface="DM Sans"/>
              <a:cs typeface="DM Sans"/>
              <a:sym typeface="DM Sans"/>
            </a:endParaRPr>
          </a:p>
        </p:txBody>
      </p:sp>
      <p:sp>
        <p:nvSpPr>
          <p:cNvPr id="245" name="Google Shape;245;p35"/>
          <p:cNvSpPr txBox="1"/>
          <p:nvPr/>
        </p:nvSpPr>
        <p:spPr>
          <a:xfrm>
            <a:off x="4527575" y="1908175"/>
            <a:ext cx="3834600" cy="2727000"/>
          </a:xfrm>
          <a:prstGeom prst="rect">
            <a:avLst/>
          </a:prstGeom>
          <a:noFill/>
          <a:ln>
            <a:noFill/>
          </a:ln>
        </p:spPr>
        <p:txBody>
          <a:bodyPr anchorCtr="0" anchor="t" bIns="91425" lIns="91425" spcFirstLastPara="1" rIns="91425" wrap="square" tIns="91425">
            <a:spAutoFit/>
          </a:bodyPr>
          <a:lstStyle/>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 simplicidad, o el arte de maximizar la cantidad de trabajo no realizado, es esencial.</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Las mejores arquitecturas, requisitos y diseños emergen de equipos auto-organizados.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A intervalos regulares el equipo reflexiona sobre cómo ser más efectivo para a continuación ajustar y perfeccionar su comportamiento en consecuencia.</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Enfoques ágiles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Enfoques ágiles</a:t>
            </a:r>
            <a:endParaRPr b="1" i="0" sz="4000" u="none" cap="none" strike="noStrike">
              <a:solidFill>
                <a:schemeClr val="dk1"/>
              </a:solidFill>
              <a:latin typeface="DM Sans"/>
              <a:ea typeface="DM Sans"/>
              <a:cs typeface="DM Sans"/>
              <a:sym typeface="DM Sans"/>
            </a:endParaRPr>
          </a:p>
        </p:txBody>
      </p:sp>
      <p:sp>
        <p:nvSpPr>
          <p:cNvPr id="256" name="Google Shape;256;p37"/>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anticipamos, existen diversos frameworks ágiles. Es importante conocerlos, para anticipar cómo será la forma de trabajo de la empresa donde estaremos.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57" name="Google Shape;257;p37"/>
          <p:cNvSpPr txBox="1"/>
          <p:nvPr/>
        </p:nvSpPr>
        <p:spPr>
          <a:xfrm>
            <a:off x="4527575" y="1908175"/>
            <a:ext cx="3834600" cy="1944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Enfoques: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SCRUM</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PROGRAMACIÓN EXTREMA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KANBAN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SCRUMBAN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Scrum</a:t>
            </a:r>
            <a:endParaRPr b="1" i="0" sz="4000" u="none" cap="none" strike="noStrike">
              <a:solidFill>
                <a:schemeClr val="dk1"/>
              </a:solidFill>
              <a:latin typeface="DM Sans"/>
              <a:ea typeface="DM Sans"/>
              <a:cs typeface="DM Sans"/>
              <a:sym typeface="DM Sans"/>
            </a:endParaRPr>
          </a:p>
        </p:txBody>
      </p:sp>
      <p:sp>
        <p:nvSpPr>
          <p:cNvPr id="263" name="Google Shape;263;p38"/>
          <p:cNvSpPr txBox="1"/>
          <p:nvPr/>
        </p:nvSpPr>
        <p:spPr>
          <a:xfrm>
            <a:off x="3649500" y="1966688"/>
            <a:ext cx="49872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Scrum es un marco de gestión ágil que contiene los siguientes instrumentos y prácticas: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Sprints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Incremento de producto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Trabajo acumulado del producto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Trabajo acumulado del sprint</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Definición de preparado y hecho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Acotamiento del tiempo y transparencia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64" name="Google Shape;264;p38"/>
          <p:cNvPicPr preferRelativeResize="0"/>
          <p:nvPr/>
        </p:nvPicPr>
        <p:blipFill rotWithShape="1">
          <a:blip r:embed="rId3">
            <a:alphaModFix/>
          </a:blip>
          <a:srcRect b="0" l="34172" r="34172" t="0"/>
          <a:stretch/>
        </p:blipFill>
        <p:spPr>
          <a:xfrm>
            <a:off x="0" y="0"/>
            <a:ext cx="3297373" cy="51435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Programación extrema</a:t>
            </a:r>
            <a:endParaRPr b="1" sz="4000">
              <a:solidFill>
                <a:schemeClr val="dk1"/>
              </a:solidFill>
              <a:latin typeface="DM Sans"/>
              <a:ea typeface="DM Sans"/>
              <a:cs typeface="DM Sans"/>
              <a:sym typeface="DM Sans"/>
            </a:endParaRPr>
          </a:p>
        </p:txBody>
      </p:sp>
      <p:sp>
        <p:nvSpPr>
          <p:cNvPr id="270" name="Google Shape;270;p39"/>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Programación Extrema (XP) adopta cinco valores para guiar el desarrollo: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Comunicación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Simplicidad</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Retroalimentación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Valor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Respeto</a:t>
            </a:r>
            <a:endParaRPr sz="1350">
              <a:latin typeface="DM Sans"/>
              <a:ea typeface="DM Sans"/>
              <a:cs typeface="DM Sans"/>
              <a:sym typeface="DM Sans"/>
            </a:endParaRPr>
          </a:p>
        </p:txBody>
      </p:sp>
      <p:sp>
        <p:nvSpPr>
          <p:cNvPr id="271" name="Google Shape;271;p39"/>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XP describe un conjunto de principios como directrices adicionales: humanidad, economía, beneficio mutuo, auto-similitud, mejora, diversidad, reflexión, flujo, oportunidad, redundancia, fallo, calidad, pasos de bebé y responsabilidad aceptada.</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Programación extrema</a:t>
            </a:r>
            <a:endParaRPr b="1" sz="4000">
              <a:solidFill>
                <a:schemeClr val="dk1"/>
              </a:solidFill>
              <a:latin typeface="DM Sans"/>
              <a:ea typeface="DM Sans"/>
              <a:cs typeface="DM Sans"/>
              <a:sym typeface="DM Sans"/>
            </a:endParaRPr>
          </a:p>
        </p:txBody>
      </p:sp>
      <p:sp>
        <p:nvSpPr>
          <p:cNvPr id="277" name="Google Shape;277;p40"/>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XP describe trece prácticas principales: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S</a:t>
            </a:r>
            <a:r>
              <a:rPr lang="es" sz="1350">
                <a:latin typeface="DM Sans"/>
                <a:ea typeface="DM Sans"/>
                <a:cs typeface="DM Sans"/>
                <a:sym typeface="DM Sans"/>
              </a:rPr>
              <a:t>entarse juntos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Equipo completo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Espacio de trabajo informativo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Trabajo energizado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Programación en pareja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Historias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Ciclo semanal</a:t>
            </a:r>
            <a:endParaRPr sz="1350">
              <a:latin typeface="DM Sans"/>
              <a:ea typeface="DM Sans"/>
              <a:cs typeface="DM Sans"/>
              <a:sym typeface="DM Sans"/>
            </a:endParaRPr>
          </a:p>
        </p:txBody>
      </p:sp>
      <p:sp>
        <p:nvSpPr>
          <p:cNvPr id="278" name="Google Shape;278;p40"/>
          <p:cNvSpPr txBox="1"/>
          <p:nvPr/>
        </p:nvSpPr>
        <p:spPr>
          <a:xfrm>
            <a:off x="4507150" y="21020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Ciclo trimestral</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Holgura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Construcción en diez minutos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Integración continua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Programar probando primero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Diseño incremental.</a:t>
            </a:r>
            <a:endParaRPr sz="135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Kanban</a:t>
            </a:r>
            <a:endParaRPr b="1" sz="4000">
              <a:solidFill>
                <a:schemeClr val="dk1"/>
              </a:solidFill>
              <a:latin typeface="DM Sans"/>
              <a:ea typeface="DM Sans"/>
              <a:cs typeface="DM Sans"/>
              <a:sym typeface="DM Sans"/>
            </a:endParaRPr>
          </a:p>
        </p:txBody>
      </p:sp>
      <p:sp>
        <p:nvSpPr>
          <p:cNvPr id="285" name="Google Shape;285;p41"/>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enfoque de gestión que a veces se utiliza en los proyectos ágiles. El objetivo general es visualizar y optimizar el flujo de trabajo dentro de una cadena de valor añadido. Kanban utiliza tres instrumentos: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Tablero Kanban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Limitación de trabajo en curso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Plazo de ejecución.</a:t>
            </a:r>
            <a:endParaRPr sz="1350">
              <a:latin typeface="DM Sans"/>
              <a:ea typeface="DM Sans"/>
              <a:cs typeface="DM Sans"/>
              <a:sym typeface="DM Sans"/>
            </a:endParaRPr>
          </a:p>
        </p:txBody>
      </p:sp>
      <p:pic>
        <p:nvPicPr>
          <p:cNvPr id="286" name="Google Shape;286;p41"/>
          <p:cNvPicPr preferRelativeResize="0"/>
          <p:nvPr/>
        </p:nvPicPr>
        <p:blipFill>
          <a:blip r:embed="rId3">
            <a:alphaModFix/>
          </a:blip>
          <a:stretch>
            <a:fillRect/>
          </a:stretch>
        </p:blipFill>
        <p:spPr>
          <a:xfrm>
            <a:off x="247075" y="1473902"/>
            <a:ext cx="3132050" cy="2056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2"/>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Scrumban</a:t>
            </a:r>
            <a:endParaRPr b="1" i="0" sz="4000" u="none" cap="none" strike="noStrike">
              <a:solidFill>
                <a:schemeClr val="dk1"/>
              </a:solidFill>
              <a:latin typeface="DM Sans"/>
              <a:ea typeface="DM Sans"/>
              <a:cs typeface="DM Sans"/>
              <a:sym typeface="DM Sans"/>
            </a:endParaRPr>
          </a:p>
        </p:txBody>
      </p:sp>
      <p:pic>
        <p:nvPicPr>
          <p:cNvPr id="292" name="Google Shape;292;p4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293" name="Google Shape;293;p42"/>
          <p:cNvSpPr txBox="1"/>
          <p:nvPr/>
        </p:nvSpPr>
        <p:spPr>
          <a:xfrm>
            <a:off x="549525" y="2192888"/>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Scrum y Kanban poseen ciertas similitudes, lo que logra que a veces se toman partes de ambos frameworks en una mezcla de metodologías. De esta forma, poseemos el tablero de Kanban, con los roles y tiempos de Scrum.</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294" name="Google Shape;294;p42"/>
          <p:cNvPicPr preferRelativeResize="0"/>
          <p:nvPr/>
        </p:nvPicPr>
        <p:blipFill rotWithShape="1">
          <a:blip r:embed="rId4">
            <a:alphaModFix/>
          </a:blip>
          <a:srcRect b="0" l="0" r="0" t="0"/>
          <a:stretch/>
        </p:blipFill>
        <p:spPr>
          <a:xfrm>
            <a:off x="6063425" y="1008600"/>
            <a:ext cx="1477125" cy="1477125"/>
          </a:xfrm>
          <a:prstGeom prst="rect">
            <a:avLst/>
          </a:prstGeom>
          <a:noFill/>
          <a:ln>
            <a:noFill/>
          </a:ln>
        </p:spPr>
      </p:pic>
      <p:pic>
        <p:nvPicPr>
          <p:cNvPr id="295" name="Google Shape;295;p42"/>
          <p:cNvPicPr preferRelativeResize="0"/>
          <p:nvPr/>
        </p:nvPicPr>
        <p:blipFill rotWithShape="1">
          <a:blip r:embed="rId5">
            <a:alphaModFix/>
          </a:blip>
          <a:srcRect b="0" l="0" r="0" t="0"/>
          <a:stretch/>
        </p:blipFill>
        <p:spPr>
          <a:xfrm>
            <a:off x="7303975" y="2373450"/>
            <a:ext cx="1623274" cy="162327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Ceremonias ágiles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8" name="Google Shape;58;p17"/>
          <p:cNvPicPr preferRelativeResize="0"/>
          <p:nvPr/>
        </p:nvPicPr>
        <p:blipFill rotWithShape="1">
          <a:blip r:embed="rId3">
            <a:alphaModFix/>
          </a:blip>
          <a:srcRect b="0" l="0" r="0" t="0"/>
          <a:stretch/>
        </p:blipFill>
        <p:spPr>
          <a:xfrm>
            <a:off x="2121438" y="2063725"/>
            <a:ext cx="220783" cy="196975"/>
          </a:xfrm>
          <a:prstGeom prst="rect">
            <a:avLst/>
          </a:prstGeom>
          <a:noFill/>
          <a:ln>
            <a:noFill/>
          </a:ln>
        </p:spPr>
      </p:pic>
      <p:sp>
        <p:nvSpPr>
          <p:cNvPr id="59" name="Google Shape;59;p17"/>
          <p:cNvSpPr txBox="1"/>
          <p:nvPr/>
        </p:nvSpPr>
        <p:spPr>
          <a:xfrm>
            <a:off x="2702185" y="1970025"/>
            <a:ext cx="47988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Obtener</a:t>
            </a:r>
            <a:r>
              <a:rPr b="0" i="0" lang="es" sz="1350" u="none" cap="none" strike="noStrike">
                <a:solidFill>
                  <a:schemeClr val="lt1"/>
                </a:solidFill>
                <a:latin typeface="DM Sans"/>
                <a:ea typeface="DM Sans"/>
                <a:cs typeface="DM Sans"/>
                <a:sym typeface="DM Sans"/>
              </a:rPr>
              <a:t> conocimientos básicos sobre metodologías ágiles</a:t>
            </a:r>
            <a:endParaRPr b="0" i="0" sz="1350" u="none" cap="none" strike="noStrike">
              <a:solidFill>
                <a:schemeClr val="lt1"/>
              </a:solidFill>
              <a:latin typeface="DM Sans"/>
              <a:ea typeface="DM Sans"/>
              <a:cs typeface="DM Sans"/>
              <a:sym typeface="DM Sans"/>
            </a:endParaRPr>
          </a:p>
        </p:txBody>
      </p:sp>
      <p:pic>
        <p:nvPicPr>
          <p:cNvPr id="60" name="Google Shape;60;p17"/>
          <p:cNvPicPr preferRelativeResize="0"/>
          <p:nvPr/>
        </p:nvPicPr>
        <p:blipFill rotWithShape="1">
          <a:blip r:embed="rId3">
            <a:alphaModFix/>
          </a:blip>
          <a:srcRect b="0" l="0" r="0" t="0"/>
          <a:stretch/>
        </p:blipFill>
        <p:spPr>
          <a:xfrm>
            <a:off x="2121101" y="2697125"/>
            <a:ext cx="220783" cy="196975"/>
          </a:xfrm>
          <a:prstGeom prst="rect">
            <a:avLst/>
          </a:prstGeom>
          <a:noFill/>
          <a:ln>
            <a:noFill/>
          </a:ln>
        </p:spPr>
      </p:pic>
      <p:sp>
        <p:nvSpPr>
          <p:cNvPr id="61" name="Google Shape;61;p17"/>
          <p:cNvSpPr txBox="1"/>
          <p:nvPr/>
        </p:nvSpPr>
        <p:spPr>
          <a:xfrm>
            <a:off x="2702185" y="2573150"/>
            <a:ext cx="4798800" cy="392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Explorar </a:t>
            </a:r>
            <a:r>
              <a:rPr b="0" i="0" lang="es" sz="1350" u="none" cap="none" strike="noStrike">
                <a:solidFill>
                  <a:schemeClr val="lt1"/>
                </a:solidFill>
                <a:latin typeface="DM Sans"/>
                <a:ea typeface="DM Sans"/>
                <a:cs typeface="DM Sans"/>
                <a:sym typeface="DM Sans"/>
              </a:rPr>
              <a:t>cómo se involucra un tester en un proyecto ágil</a:t>
            </a:r>
            <a:endParaRPr b="1" i="0" sz="1350" u="none" cap="none" strike="noStrike">
              <a:solidFill>
                <a:schemeClr val="lt1"/>
              </a:solidFill>
              <a:latin typeface="DM Sans"/>
              <a:ea typeface="DM Sans"/>
              <a:cs typeface="DM Sans"/>
              <a:sym typeface="DM Sans"/>
            </a:endParaRPr>
          </a:p>
        </p:txBody>
      </p:sp>
      <p:cxnSp>
        <p:nvCxnSpPr>
          <p:cNvPr id="62" name="Google Shape;62;p17"/>
          <p:cNvCxnSpPr>
            <a:stCxn id="58" idx="2"/>
            <a:endCxn id="60" idx="0"/>
          </p:cNvCxnSpPr>
          <p:nvPr/>
        </p:nvCxnSpPr>
        <p:spPr>
          <a:xfrm flipH="1" rot="-5400000">
            <a:off x="2013879" y="2478650"/>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Ceremonias ágiles</a:t>
            </a:r>
            <a:endParaRPr b="1" i="0" sz="4000" u="none" cap="none" strike="noStrike">
              <a:solidFill>
                <a:schemeClr val="dk1"/>
              </a:solidFill>
              <a:latin typeface="DM Sans"/>
              <a:ea typeface="DM Sans"/>
              <a:cs typeface="DM Sans"/>
              <a:sym typeface="DM Sans"/>
            </a:endParaRPr>
          </a:p>
        </p:txBody>
      </p:sp>
      <p:sp>
        <p:nvSpPr>
          <p:cNvPr id="306" name="Google Shape;306;p44"/>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vimos, las distintas metodologías</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pueden enlazarse entre sí para generar nuevas formas de trabajo, acorde a las necesidades de los equipos.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07" name="Google Shape;307;p4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Algo externo a esto, pero también utilizado dentro de ellas, son las ceremonias </a:t>
            </a:r>
            <a:r>
              <a:rPr lang="es" sz="1350">
                <a:latin typeface="DM Sans"/>
                <a:ea typeface="DM Sans"/>
                <a:cs typeface="DM Sans"/>
                <a:sym typeface="DM Sans"/>
              </a:rPr>
              <a:t>ágiles</a:t>
            </a:r>
            <a:r>
              <a:rPr b="0" i="0" lang="es" sz="1350" u="none" cap="none" strike="noStrike">
                <a:solidFill>
                  <a:srgbClr val="000000"/>
                </a:solidFill>
                <a:latin typeface="DM Sans"/>
                <a:ea typeface="DM Sans"/>
                <a:cs typeface="DM Sans"/>
                <a:sym typeface="DM Sans"/>
              </a:rPr>
              <a:t>, como momentos de comunicación y reflexión sobre el trabajo humano y de software.</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ceremonias ágiles</a:t>
            </a:r>
            <a:endParaRPr b="1" i="0" sz="4000" u="none" cap="none" strike="noStrike">
              <a:solidFill>
                <a:schemeClr val="dk1"/>
              </a:solidFill>
              <a:latin typeface="DM Sans"/>
              <a:ea typeface="DM Sans"/>
              <a:cs typeface="DM Sans"/>
              <a:sym typeface="DM Sans"/>
            </a:endParaRPr>
          </a:p>
        </p:txBody>
      </p:sp>
      <p:sp>
        <p:nvSpPr>
          <p:cNvPr id="313" name="Google Shape;313;p45"/>
          <p:cNvSpPr txBox="1"/>
          <p:nvPr/>
        </p:nvSpPr>
        <p:spPr>
          <a:xfrm>
            <a:off x="932475" y="1659025"/>
            <a:ext cx="3834600" cy="1400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DAILY.</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PLANNING.</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REVIEW.</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RETRO.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Daily</a:t>
            </a:r>
            <a:endParaRPr b="1" i="0" sz="4000" u="none" cap="none" strike="noStrike">
              <a:solidFill>
                <a:schemeClr val="dk1"/>
              </a:solidFill>
              <a:latin typeface="DM Sans"/>
              <a:ea typeface="DM Sans"/>
              <a:cs typeface="DM Sans"/>
              <a:sym typeface="DM Sans"/>
            </a:endParaRPr>
          </a:p>
        </p:txBody>
      </p:sp>
      <p:sp>
        <p:nvSpPr>
          <p:cNvPr id="319" name="Google Shape;319;p46"/>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Son reuniones diarias, de entre 10 y 20 minutos, donde los miembros del equipo comentan sus tareas realizadas y próximas a realizar. También se comenta si hay alguna novedad para el equipo, o se pide ayuda para alguna tarea, si fuese necesario.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20" name="Google Shape;320;p46"/>
          <p:cNvPicPr preferRelativeResize="0"/>
          <p:nvPr/>
        </p:nvPicPr>
        <p:blipFill rotWithShape="1">
          <a:blip r:embed="rId3">
            <a:alphaModFix/>
          </a:blip>
          <a:srcRect b="0" l="0" r="0" t="0"/>
          <a:stretch/>
        </p:blipFill>
        <p:spPr>
          <a:xfrm>
            <a:off x="0" y="0"/>
            <a:ext cx="3297374" cy="5143500"/>
          </a:xfrm>
          <a:prstGeom prst="rect">
            <a:avLst/>
          </a:prstGeom>
          <a:noFill/>
          <a:ln>
            <a:noFill/>
          </a:ln>
        </p:spPr>
      </p:pic>
      <p:sp>
        <p:nvSpPr>
          <p:cNvPr id="321" name="Google Shape;321;p46"/>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22" name="Google Shape;322;p46"/>
          <p:cNvPicPr preferRelativeResize="0"/>
          <p:nvPr/>
        </p:nvPicPr>
        <p:blipFill rotWithShape="1">
          <a:blip r:embed="rId4">
            <a:alphaModFix/>
          </a:blip>
          <a:srcRect b="0" l="30271" r="19636" t="0"/>
          <a:stretch/>
        </p:blipFill>
        <p:spPr>
          <a:xfrm>
            <a:off x="-605125" y="0"/>
            <a:ext cx="3864801" cy="51434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47"/>
          <p:cNvPicPr preferRelativeResize="0"/>
          <p:nvPr/>
        </p:nvPicPr>
        <p:blipFill rotWithShape="1">
          <a:blip r:embed="rId3">
            <a:alphaModFix/>
          </a:blip>
          <a:srcRect b="0" l="16756" r="0" t="0"/>
          <a:stretch/>
        </p:blipFill>
        <p:spPr>
          <a:xfrm>
            <a:off x="5846650" y="-6775"/>
            <a:ext cx="6422275" cy="5143499"/>
          </a:xfrm>
          <a:prstGeom prst="rect">
            <a:avLst/>
          </a:prstGeom>
          <a:noFill/>
          <a:ln>
            <a:noFill/>
          </a:ln>
        </p:spPr>
      </p:pic>
      <p:sp>
        <p:nvSpPr>
          <p:cNvPr id="328" name="Google Shape;328;p47"/>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Planning</a:t>
            </a:r>
            <a:endParaRPr b="1" i="0" sz="4000" u="none" cap="none" strike="noStrike">
              <a:solidFill>
                <a:schemeClr val="dk1"/>
              </a:solidFill>
              <a:latin typeface="DM Sans"/>
              <a:ea typeface="DM Sans"/>
              <a:cs typeface="DM Sans"/>
              <a:sym typeface="DM Sans"/>
            </a:endParaRPr>
          </a:p>
        </p:txBody>
      </p:sp>
      <p:pic>
        <p:nvPicPr>
          <p:cNvPr id="329" name="Google Shape;329;p47"/>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30" name="Google Shape;330;p47"/>
          <p:cNvSpPr txBox="1"/>
          <p:nvPr/>
        </p:nvSpPr>
        <p:spPr>
          <a:xfrm>
            <a:off x="549525" y="2192888"/>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el espacio de planeamiento del sprint, tomando en cuenta las </a:t>
            </a:r>
            <a:r>
              <a:rPr lang="es" sz="1350">
                <a:latin typeface="DM Sans"/>
                <a:ea typeface="DM Sans"/>
                <a:cs typeface="DM Sans"/>
                <a:sym typeface="DM Sans"/>
              </a:rPr>
              <a:t>necesidades</a:t>
            </a:r>
            <a:r>
              <a:rPr b="0" i="0" lang="es" sz="1350" u="none" cap="none" strike="noStrike">
                <a:solidFill>
                  <a:srgbClr val="000000"/>
                </a:solidFill>
                <a:latin typeface="DM Sans"/>
                <a:ea typeface="DM Sans"/>
                <a:cs typeface="DM Sans"/>
                <a:sym typeface="DM Sans"/>
              </a:rPr>
              <a:t> próximas del negocio, se define qué tickets se trabajaran en las próximas semanas del proyecto.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1100"/>
              <a:buFont typeface="Arial"/>
              <a:buNone/>
            </a:pPr>
            <a:r>
              <a:rPr b="1" i="0" lang="es" sz="4000" u="none" cap="none" strike="noStrike">
                <a:solidFill>
                  <a:schemeClr val="dk1"/>
                </a:solidFill>
                <a:latin typeface="DM Sans"/>
                <a:ea typeface="DM Sans"/>
                <a:cs typeface="DM Sans"/>
                <a:sym typeface="DM Sans"/>
              </a:rPr>
              <a:t>Review</a:t>
            </a:r>
            <a:endParaRPr b="1" i="0" sz="4000" u="none" cap="none" strike="noStrike">
              <a:solidFill>
                <a:schemeClr val="dk1"/>
              </a:solidFill>
              <a:latin typeface="DM Sans"/>
              <a:ea typeface="DM Sans"/>
              <a:cs typeface="DM Sans"/>
              <a:sym typeface="DM Sans"/>
            </a:endParaRPr>
          </a:p>
        </p:txBody>
      </p:sp>
      <p:sp>
        <p:nvSpPr>
          <p:cNvPr id="336" name="Google Shape;336;p48"/>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También conocida como demo, es el momento donde el equipo muestra lo trabajado de forma funcional. Las mismas pueden ser para el propio equipo, o para otros equipos de desarrollo o miembros del negocio.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37" name="Google Shape;337;p48"/>
          <p:cNvPicPr preferRelativeResize="0"/>
          <p:nvPr/>
        </p:nvPicPr>
        <p:blipFill rotWithShape="1">
          <a:blip r:embed="rId3">
            <a:alphaModFix/>
          </a:blip>
          <a:srcRect b="0" l="0" r="0" t="0"/>
          <a:stretch/>
        </p:blipFill>
        <p:spPr>
          <a:xfrm>
            <a:off x="0" y="0"/>
            <a:ext cx="3297374" cy="5143500"/>
          </a:xfrm>
          <a:prstGeom prst="rect">
            <a:avLst/>
          </a:prstGeom>
          <a:noFill/>
          <a:ln>
            <a:noFill/>
          </a:ln>
        </p:spPr>
      </p:pic>
      <p:sp>
        <p:nvSpPr>
          <p:cNvPr id="338" name="Google Shape;338;p48"/>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39" name="Google Shape;339;p48"/>
          <p:cNvPicPr preferRelativeResize="0"/>
          <p:nvPr/>
        </p:nvPicPr>
        <p:blipFill rotWithShape="1">
          <a:blip r:embed="rId4">
            <a:alphaModFix/>
          </a:blip>
          <a:srcRect b="0" l="22503" r="21573" t="0"/>
          <a:stretch/>
        </p:blipFill>
        <p:spPr>
          <a:xfrm>
            <a:off x="0" y="0"/>
            <a:ext cx="3297374"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p49"/>
          <p:cNvPicPr preferRelativeResize="0"/>
          <p:nvPr/>
        </p:nvPicPr>
        <p:blipFill rotWithShape="1">
          <a:blip r:embed="rId3">
            <a:alphaModFix/>
          </a:blip>
          <a:srcRect b="36268" l="40908" r="0" t="0"/>
          <a:stretch/>
        </p:blipFill>
        <p:spPr>
          <a:xfrm>
            <a:off x="5834125" y="3141450"/>
            <a:ext cx="3349825" cy="2002050"/>
          </a:xfrm>
          <a:prstGeom prst="rect">
            <a:avLst/>
          </a:prstGeom>
          <a:noFill/>
          <a:ln>
            <a:noFill/>
          </a:ln>
        </p:spPr>
      </p:pic>
      <p:sp>
        <p:nvSpPr>
          <p:cNvPr id="345" name="Google Shape;345;p49"/>
          <p:cNvSpPr txBox="1"/>
          <p:nvPr/>
        </p:nvSpPr>
        <p:spPr>
          <a:xfrm>
            <a:off x="665280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346" name="Google Shape;346;p4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Retro</a:t>
            </a:r>
            <a:endParaRPr b="1" i="0" sz="4000" u="none" cap="none" strike="noStrike">
              <a:solidFill>
                <a:schemeClr val="dk1"/>
              </a:solidFill>
              <a:latin typeface="DM Sans"/>
              <a:ea typeface="DM Sans"/>
              <a:cs typeface="DM Sans"/>
              <a:sym typeface="DM Sans"/>
            </a:endParaRPr>
          </a:p>
        </p:txBody>
      </p:sp>
      <p:pic>
        <p:nvPicPr>
          <p:cNvPr id="347" name="Google Shape;347;p49"/>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348" name="Google Shape;348;p49"/>
          <p:cNvSpPr txBox="1"/>
          <p:nvPr/>
        </p:nvSpPr>
        <p:spPr>
          <a:xfrm>
            <a:off x="549525" y="2192888"/>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la humanidad y la comunicación son parte importante de estos frameworks, se utilizan las retro como retrospectivas del trabajo. Estas suceden al final de cada sprint para revisar qué cosas se trabajaron bien y cuáles mal, que se puede mejorar y plantear acciones de mejora real. También es un lugar para charlar y debatir otras cuestiones que el equipo necesite.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349" name="Google Shape;349;p49"/>
          <p:cNvPicPr preferRelativeResize="0"/>
          <p:nvPr/>
        </p:nvPicPr>
        <p:blipFill rotWithShape="1">
          <a:blip r:embed="rId3">
            <a:alphaModFix/>
          </a:blip>
          <a:srcRect b="0" l="1630" r="39277" t="0"/>
          <a:stretch/>
        </p:blipFill>
        <p:spPr>
          <a:xfrm>
            <a:off x="5846650" y="0"/>
            <a:ext cx="3349825" cy="3141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Tableros</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90FF"/>
                </a:solidFill>
                <a:latin typeface="DM Sans"/>
                <a:ea typeface="DM Sans"/>
                <a:cs typeface="DM Sans"/>
                <a:sym typeface="DM Sans"/>
              </a:rPr>
              <a:t>ágiles</a:t>
            </a:r>
            <a:endParaRPr b="1" i="0" sz="4000" u="none" cap="none" strike="noStrike">
              <a:solidFill>
                <a:srgbClr val="EA90FF"/>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Construyendo un tablero</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Armado de tableros</a:t>
            </a:r>
            <a:endParaRPr b="1" i="0" sz="4000" u="none" cap="none" strike="noStrike">
              <a:solidFill>
                <a:schemeClr val="dk1"/>
              </a:solidFill>
              <a:latin typeface="DM Sans"/>
              <a:ea typeface="DM Sans"/>
              <a:cs typeface="DM Sans"/>
              <a:sym typeface="DM Sans"/>
            </a:endParaRPr>
          </a:p>
        </p:txBody>
      </p:sp>
      <p:sp>
        <p:nvSpPr>
          <p:cNvPr id="365" name="Google Shape;365;p52"/>
          <p:cNvSpPr txBox="1"/>
          <p:nvPr/>
        </p:nvSpPr>
        <p:spPr>
          <a:xfrm>
            <a:off x="3649500" y="2211613"/>
            <a:ext cx="4987200" cy="155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tableros sirven para establecer los distintos estados por los que un ticket deberá pasar antes de presentarse como realizado. Cada miembro del equipo deberá establecer qué necesidad de estado necesita para un ticket.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66" name="Google Shape;366;p52"/>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367" name="Google Shape;367;p52"/>
          <p:cNvPicPr preferRelativeResize="0"/>
          <p:nvPr/>
        </p:nvPicPr>
        <p:blipFill rotWithShape="1">
          <a:blip r:embed="rId3">
            <a:alphaModFix/>
          </a:blip>
          <a:srcRect b="16048" l="18283" r="12146" t="14867"/>
          <a:stretch/>
        </p:blipFill>
        <p:spPr>
          <a:xfrm>
            <a:off x="203300" y="1176025"/>
            <a:ext cx="3405282" cy="2253649"/>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 tablero</a:t>
            </a:r>
            <a:endParaRPr b="1" sz="3500">
              <a:solidFill>
                <a:schemeClr val="lt1"/>
              </a:solidFill>
              <a:latin typeface="DM Sans"/>
              <a:ea typeface="DM Sans"/>
              <a:cs typeface="DM Sans"/>
              <a:sym typeface="DM Sans"/>
            </a:endParaRPr>
          </a:p>
        </p:txBody>
      </p:sp>
      <p:pic>
        <p:nvPicPr>
          <p:cNvPr id="373" name="Google Shape;373;p53"/>
          <p:cNvPicPr preferRelativeResize="0"/>
          <p:nvPr/>
        </p:nvPicPr>
        <p:blipFill rotWithShape="1">
          <a:blip r:embed="rId3">
            <a:alphaModFix/>
          </a:blip>
          <a:srcRect b="4634" l="2734" r="2630" t="0"/>
          <a:stretch/>
        </p:blipFill>
        <p:spPr>
          <a:xfrm>
            <a:off x="1573125" y="947075"/>
            <a:ext cx="5816850" cy="3921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8"/>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1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MAPA DE CONCEPTOS</a:t>
            </a:r>
            <a:endParaRPr b="0" i="0" sz="1400" u="none" cap="none" strike="noStrike">
              <a:solidFill>
                <a:srgbClr val="000000"/>
              </a:solidFill>
              <a:latin typeface="DM Sans"/>
              <a:ea typeface="DM Sans"/>
              <a:cs typeface="DM Sans"/>
              <a:sym typeface="DM Sans"/>
            </a:endParaRPr>
          </a:p>
        </p:txBody>
      </p:sp>
      <p:pic>
        <p:nvPicPr>
          <p:cNvPr id="69" name="Google Shape;69;p18" title="ícono de mapa de contenidos"/>
          <p:cNvPicPr preferRelativeResize="0"/>
          <p:nvPr/>
        </p:nvPicPr>
        <p:blipFill rotWithShape="1">
          <a:blip r:embed="rId3">
            <a:alphaModFix/>
          </a:blip>
          <a:srcRect b="0" l="0" r="0" t="0"/>
          <a:stretch/>
        </p:blipFill>
        <p:spPr>
          <a:xfrm>
            <a:off x="586275" y="533519"/>
            <a:ext cx="300599" cy="300618"/>
          </a:xfrm>
          <a:prstGeom prst="rect">
            <a:avLst/>
          </a:prstGeom>
          <a:noFill/>
          <a:ln>
            <a:noFill/>
          </a:ln>
        </p:spPr>
      </p:pic>
      <p:sp>
        <p:nvSpPr>
          <p:cNvPr id="70" name="Google Shape;70;p18"/>
          <p:cNvSpPr/>
          <p:nvPr/>
        </p:nvSpPr>
        <p:spPr>
          <a:xfrm>
            <a:off x="1133699" y="2460011"/>
            <a:ext cx="1218000" cy="505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DM Sans"/>
                <a:ea typeface="DM Sans"/>
                <a:cs typeface="DM Sans"/>
                <a:sym typeface="DM Sans"/>
              </a:rPr>
              <a:t>Tableros ágiles</a:t>
            </a:r>
            <a:endParaRPr b="0" i="0" sz="1100" u="none" cap="none" strike="noStrike">
              <a:solidFill>
                <a:srgbClr val="FFFFFF"/>
              </a:solidFill>
              <a:latin typeface="DM Sans"/>
              <a:ea typeface="DM Sans"/>
              <a:cs typeface="DM Sans"/>
              <a:sym typeface="DM Sans"/>
            </a:endParaRPr>
          </a:p>
        </p:txBody>
      </p:sp>
      <p:sp>
        <p:nvSpPr>
          <p:cNvPr id="71" name="Google Shape;71;p18"/>
          <p:cNvSpPr/>
          <p:nvPr/>
        </p:nvSpPr>
        <p:spPr>
          <a:xfrm>
            <a:off x="1133700" y="1086778"/>
            <a:ext cx="1218000" cy="7575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DM Sans"/>
                <a:ea typeface="DM Sans"/>
                <a:cs typeface="DM Sans"/>
                <a:sym typeface="DM Sans"/>
              </a:rPr>
              <a:t>Conceptos básicos de metodologías ágiles</a:t>
            </a:r>
            <a:endParaRPr b="0" i="0" sz="1100" u="none" cap="none" strike="noStrike">
              <a:solidFill>
                <a:srgbClr val="FFFFFF"/>
              </a:solidFill>
              <a:latin typeface="DM Sans"/>
              <a:ea typeface="DM Sans"/>
              <a:cs typeface="DM Sans"/>
              <a:sym typeface="DM Sans"/>
            </a:endParaRPr>
          </a:p>
        </p:txBody>
      </p:sp>
      <p:sp>
        <p:nvSpPr>
          <p:cNvPr id="72" name="Google Shape;72;p18"/>
          <p:cNvSpPr/>
          <p:nvPr/>
        </p:nvSpPr>
        <p:spPr>
          <a:xfrm>
            <a:off x="1133699" y="3334543"/>
            <a:ext cx="1218000" cy="505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DM Sans"/>
                <a:ea typeface="DM Sans"/>
                <a:cs typeface="DM Sans"/>
                <a:sym typeface="DM Sans"/>
              </a:rPr>
              <a:t>Testing dentro de agilidad</a:t>
            </a:r>
            <a:endParaRPr b="0" i="0" sz="1100" u="none" cap="none" strike="noStrike">
              <a:solidFill>
                <a:srgbClr val="FFFFFF"/>
              </a:solidFill>
              <a:latin typeface="DM Sans"/>
              <a:ea typeface="DM Sans"/>
              <a:cs typeface="DM Sans"/>
              <a:sym typeface="DM Sans"/>
            </a:endParaRPr>
          </a:p>
        </p:txBody>
      </p:sp>
      <p:cxnSp>
        <p:nvCxnSpPr>
          <p:cNvPr id="73" name="Google Shape;73;p18"/>
          <p:cNvCxnSpPr>
            <a:stCxn id="70" idx="2"/>
            <a:endCxn id="72" idx="0"/>
          </p:cNvCxnSpPr>
          <p:nvPr/>
        </p:nvCxnSpPr>
        <p:spPr>
          <a:xfrm>
            <a:off x="1742699" y="2965211"/>
            <a:ext cx="0" cy="369300"/>
          </a:xfrm>
          <a:prstGeom prst="straightConnector1">
            <a:avLst/>
          </a:prstGeom>
          <a:noFill/>
          <a:ln cap="flat" cmpd="sng" w="9525">
            <a:solidFill>
              <a:srgbClr val="B7B7B7"/>
            </a:solidFill>
            <a:prstDash val="solid"/>
            <a:round/>
            <a:headEnd len="sm" w="sm" type="oval"/>
            <a:tailEnd len="sm" w="sm" type="oval"/>
          </a:ln>
        </p:spPr>
      </p:cxnSp>
      <p:cxnSp>
        <p:nvCxnSpPr>
          <p:cNvPr id="74" name="Google Shape;74;p18"/>
          <p:cNvCxnSpPr>
            <a:stCxn id="70" idx="0"/>
            <a:endCxn id="71" idx="2"/>
          </p:cNvCxnSpPr>
          <p:nvPr/>
        </p:nvCxnSpPr>
        <p:spPr>
          <a:xfrm rot="10800000">
            <a:off x="1742699" y="1844411"/>
            <a:ext cx="0" cy="615600"/>
          </a:xfrm>
          <a:prstGeom prst="straightConnector1">
            <a:avLst/>
          </a:prstGeom>
          <a:noFill/>
          <a:ln cap="flat" cmpd="sng" w="9525">
            <a:solidFill>
              <a:srgbClr val="B7B7B7"/>
            </a:solidFill>
            <a:prstDash val="solid"/>
            <a:round/>
            <a:headEnd len="sm" w="sm" type="oval"/>
            <a:tailEnd len="sm" w="sm" type="oval"/>
          </a:ln>
        </p:spPr>
      </p:cxnSp>
      <p:sp>
        <p:nvSpPr>
          <p:cNvPr id="75" name="Google Shape;75;p18"/>
          <p:cNvSpPr/>
          <p:nvPr/>
        </p:nvSpPr>
        <p:spPr>
          <a:xfrm>
            <a:off x="2898242" y="1339066"/>
            <a:ext cx="1389600" cy="505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Historia de la Agilidad</a:t>
            </a:r>
            <a:endParaRPr b="0" i="0" sz="1100" u="none" cap="none" strike="noStrike">
              <a:solidFill>
                <a:srgbClr val="222222"/>
              </a:solidFill>
              <a:latin typeface="DM Sans"/>
              <a:ea typeface="DM Sans"/>
              <a:cs typeface="DM Sans"/>
              <a:sym typeface="DM Sans"/>
            </a:endParaRPr>
          </a:p>
        </p:txBody>
      </p:sp>
      <p:cxnSp>
        <p:nvCxnSpPr>
          <p:cNvPr id="76" name="Google Shape;76;p18"/>
          <p:cNvCxnSpPr>
            <a:stCxn id="71" idx="3"/>
            <a:endCxn id="75" idx="1"/>
          </p:cNvCxnSpPr>
          <p:nvPr/>
        </p:nvCxnSpPr>
        <p:spPr>
          <a:xfrm>
            <a:off x="2351700" y="1465528"/>
            <a:ext cx="546600" cy="126000"/>
          </a:xfrm>
          <a:prstGeom prst="bentConnector3">
            <a:avLst>
              <a:gd fmla="val 49995" name="adj1"/>
            </a:avLst>
          </a:prstGeom>
          <a:noFill/>
          <a:ln cap="flat" cmpd="sng" w="9525">
            <a:solidFill>
              <a:srgbClr val="B7B7B7"/>
            </a:solidFill>
            <a:prstDash val="solid"/>
            <a:round/>
            <a:headEnd len="sm" w="sm" type="none"/>
            <a:tailEnd len="sm" w="sm" type="oval"/>
          </a:ln>
        </p:spPr>
      </p:cxnSp>
      <p:cxnSp>
        <p:nvCxnSpPr>
          <p:cNvPr id="77" name="Google Shape;77;p18"/>
          <p:cNvCxnSpPr>
            <a:stCxn id="70" idx="3"/>
            <a:endCxn id="78" idx="1"/>
          </p:cNvCxnSpPr>
          <p:nvPr/>
        </p:nvCxnSpPr>
        <p:spPr>
          <a:xfrm>
            <a:off x="2351699" y="2712611"/>
            <a:ext cx="623100" cy="3000"/>
          </a:xfrm>
          <a:prstGeom prst="straightConnector1">
            <a:avLst/>
          </a:prstGeom>
          <a:noFill/>
          <a:ln cap="flat" cmpd="sng" w="9525">
            <a:solidFill>
              <a:srgbClr val="B7B7B7"/>
            </a:solidFill>
            <a:prstDash val="solid"/>
            <a:round/>
            <a:headEnd len="sm" w="sm" type="oval"/>
            <a:tailEnd len="sm" w="sm" type="oval"/>
          </a:ln>
        </p:spPr>
      </p:cxnSp>
      <p:sp>
        <p:nvSpPr>
          <p:cNvPr id="79" name="Google Shape;79;p18"/>
          <p:cNvSpPr/>
          <p:nvPr/>
        </p:nvSpPr>
        <p:spPr>
          <a:xfrm>
            <a:off x="1133699" y="4186484"/>
            <a:ext cx="1218000" cy="5052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FFFFFF"/>
                </a:solidFill>
                <a:latin typeface="DM Sans"/>
                <a:ea typeface="DM Sans"/>
                <a:cs typeface="DM Sans"/>
                <a:sym typeface="DM Sans"/>
              </a:rPr>
              <a:t>Rol del tester en el equipo ágil</a:t>
            </a:r>
            <a:endParaRPr b="0" i="0" sz="1100" u="none" cap="none" strike="noStrike">
              <a:solidFill>
                <a:srgbClr val="FFFFFF"/>
              </a:solidFill>
              <a:latin typeface="DM Sans"/>
              <a:ea typeface="DM Sans"/>
              <a:cs typeface="DM Sans"/>
              <a:sym typeface="DM Sans"/>
            </a:endParaRPr>
          </a:p>
        </p:txBody>
      </p:sp>
      <p:cxnSp>
        <p:nvCxnSpPr>
          <p:cNvPr id="80" name="Google Shape;80;p18"/>
          <p:cNvCxnSpPr>
            <a:stCxn id="72" idx="2"/>
            <a:endCxn id="79" idx="0"/>
          </p:cNvCxnSpPr>
          <p:nvPr/>
        </p:nvCxnSpPr>
        <p:spPr>
          <a:xfrm>
            <a:off x="1742699" y="3839743"/>
            <a:ext cx="0" cy="346800"/>
          </a:xfrm>
          <a:prstGeom prst="straightConnector1">
            <a:avLst/>
          </a:prstGeom>
          <a:noFill/>
          <a:ln cap="flat" cmpd="sng" w="9525">
            <a:solidFill>
              <a:srgbClr val="B7B7B7"/>
            </a:solidFill>
            <a:prstDash val="solid"/>
            <a:round/>
            <a:headEnd len="sm" w="sm" type="oval"/>
            <a:tailEnd len="sm" w="sm" type="oval"/>
          </a:ln>
        </p:spPr>
      </p:cxnSp>
      <p:sp>
        <p:nvSpPr>
          <p:cNvPr id="81" name="Google Shape;81;p18"/>
          <p:cNvSpPr/>
          <p:nvPr/>
        </p:nvSpPr>
        <p:spPr>
          <a:xfrm>
            <a:off x="4613202" y="834125"/>
            <a:ext cx="1389600" cy="505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Valores del Manifiesto Agil</a:t>
            </a:r>
            <a:endParaRPr b="0" i="0" sz="1100" u="none" cap="none" strike="noStrike">
              <a:solidFill>
                <a:srgbClr val="222222"/>
              </a:solidFill>
              <a:latin typeface="DM Sans"/>
              <a:ea typeface="DM Sans"/>
              <a:cs typeface="DM Sans"/>
              <a:sym typeface="DM Sans"/>
            </a:endParaRPr>
          </a:p>
        </p:txBody>
      </p:sp>
      <p:sp>
        <p:nvSpPr>
          <p:cNvPr id="82" name="Google Shape;82;p18"/>
          <p:cNvSpPr/>
          <p:nvPr/>
        </p:nvSpPr>
        <p:spPr>
          <a:xfrm>
            <a:off x="4613202" y="1647068"/>
            <a:ext cx="1389600" cy="505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Principios del Manifiesto </a:t>
            </a:r>
            <a:r>
              <a:rPr lang="es" sz="1100">
                <a:solidFill>
                  <a:srgbClr val="222222"/>
                </a:solidFill>
                <a:latin typeface="DM Sans"/>
                <a:ea typeface="DM Sans"/>
                <a:cs typeface="DM Sans"/>
                <a:sym typeface="DM Sans"/>
              </a:rPr>
              <a:t>Ágil</a:t>
            </a:r>
            <a:endParaRPr b="0" i="0" sz="1100" u="none" cap="none" strike="noStrike">
              <a:solidFill>
                <a:srgbClr val="222222"/>
              </a:solidFill>
              <a:latin typeface="DM Sans"/>
              <a:ea typeface="DM Sans"/>
              <a:cs typeface="DM Sans"/>
              <a:sym typeface="DM Sans"/>
            </a:endParaRPr>
          </a:p>
        </p:txBody>
      </p:sp>
      <p:sp>
        <p:nvSpPr>
          <p:cNvPr id="83" name="Google Shape;83;p18"/>
          <p:cNvSpPr/>
          <p:nvPr/>
        </p:nvSpPr>
        <p:spPr>
          <a:xfrm>
            <a:off x="6549509" y="1354531"/>
            <a:ext cx="1389600" cy="276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Enfoques </a:t>
            </a:r>
            <a:r>
              <a:rPr lang="es" sz="1100">
                <a:solidFill>
                  <a:srgbClr val="222222"/>
                </a:solidFill>
                <a:latin typeface="DM Sans"/>
                <a:ea typeface="DM Sans"/>
                <a:cs typeface="DM Sans"/>
                <a:sym typeface="DM Sans"/>
              </a:rPr>
              <a:t>Ágiles</a:t>
            </a:r>
            <a:endParaRPr b="0" i="0" sz="1100" u="none" cap="none" strike="noStrike">
              <a:solidFill>
                <a:srgbClr val="222222"/>
              </a:solidFill>
              <a:latin typeface="DM Sans"/>
              <a:ea typeface="DM Sans"/>
              <a:cs typeface="DM Sans"/>
              <a:sym typeface="DM Sans"/>
            </a:endParaRPr>
          </a:p>
        </p:txBody>
      </p:sp>
      <p:sp>
        <p:nvSpPr>
          <p:cNvPr id="84" name="Google Shape;84;p18"/>
          <p:cNvSpPr/>
          <p:nvPr/>
        </p:nvSpPr>
        <p:spPr>
          <a:xfrm>
            <a:off x="6549509" y="1757210"/>
            <a:ext cx="1389600" cy="2769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Ceremonias </a:t>
            </a:r>
            <a:r>
              <a:rPr lang="es" sz="1100">
                <a:solidFill>
                  <a:srgbClr val="222222"/>
                </a:solidFill>
                <a:latin typeface="DM Sans"/>
                <a:ea typeface="DM Sans"/>
                <a:cs typeface="DM Sans"/>
                <a:sym typeface="DM Sans"/>
              </a:rPr>
              <a:t>Ágiles</a:t>
            </a:r>
            <a:endParaRPr b="0" i="0" sz="1100" u="none" cap="none" strike="noStrike">
              <a:solidFill>
                <a:srgbClr val="222222"/>
              </a:solidFill>
              <a:latin typeface="DM Sans"/>
              <a:ea typeface="DM Sans"/>
              <a:cs typeface="DM Sans"/>
              <a:sym typeface="DM Sans"/>
            </a:endParaRPr>
          </a:p>
        </p:txBody>
      </p:sp>
      <p:sp>
        <p:nvSpPr>
          <p:cNvPr id="78" name="Google Shape;78;p18"/>
          <p:cNvSpPr/>
          <p:nvPr/>
        </p:nvSpPr>
        <p:spPr>
          <a:xfrm>
            <a:off x="2974663" y="2512335"/>
            <a:ext cx="1389600" cy="406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Construyendo un Tablero</a:t>
            </a:r>
            <a:endParaRPr b="0" i="0" sz="1100" u="none" cap="none" strike="noStrike">
              <a:solidFill>
                <a:srgbClr val="222222"/>
              </a:solidFill>
              <a:latin typeface="DM Sans"/>
              <a:ea typeface="DM Sans"/>
              <a:cs typeface="DM Sans"/>
              <a:sym typeface="DM Sans"/>
            </a:endParaRPr>
          </a:p>
        </p:txBody>
      </p:sp>
      <p:sp>
        <p:nvSpPr>
          <p:cNvPr id="85" name="Google Shape;85;p18"/>
          <p:cNvSpPr/>
          <p:nvPr/>
        </p:nvSpPr>
        <p:spPr>
          <a:xfrm>
            <a:off x="4851391" y="2560805"/>
            <a:ext cx="1389600" cy="30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Tablero de Ceremonias</a:t>
            </a:r>
            <a:endParaRPr b="0" i="0" sz="1100" u="none" cap="none" strike="noStrike">
              <a:solidFill>
                <a:srgbClr val="222222"/>
              </a:solidFill>
              <a:latin typeface="DM Sans"/>
              <a:ea typeface="DM Sans"/>
              <a:cs typeface="DM Sans"/>
              <a:sym typeface="DM Sans"/>
            </a:endParaRPr>
          </a:p>
        </p:txBody>
      </p:sp>
      <p:sp>
        <p:nvSpPr>
          <p:cNvPr id="86" name="Google Shape;86;p18"/>
          <p:cNvSpPr/>
          <p:nvPr/>
        </p:nvSpPr>
        <p:spPr>
          <a:xfrm>
            <a:off x="3024051" y="3433092"/>
            <a:ext cx="1520100" cy="3081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s" sz="1100">
                <a:solidFill>
                  <a:srgbClr val="222222"/>
                </a:solidFill>
                <a:latin typeface="DM Sans"/>
                <a:ea typeface="DM Sans"/>
                <a:cs typeface="DM Sans"/>
                <a:sym typeface="DM Sans"/>
              </a:rPr>
              <a:t>Métodos</a:t>
            </a:r>
            <a:r>
              <a:rPr b="0" i="0" lang="es" sz="1100" u="none" cap="none" strike="noStrike">
                <a:solidFill>
                  <a:srgbClr val="222222"/>
                </a:solidFill>
                <a:latin typeface="DM Sans"/>
                <a:ea typeface="DM Sans"/>
                <a:cs typeface="DM Sans"/>
                <a:sym typeface="DM Sans"/>
              </a:rPr>
              <a:t> de Prueba </a:t>
            </a:r>
            <a:r>
              <a:rPr lang="es" sz="1100">
                <a:solidFill>
                  <a:srgbClr val="222222"/>
                </a:solidFill>
                <a:latin typeface="DM Sans"/>
                <a:ea typeface="DM Sans"/>
                <a:cs typeface="DM Sans"/>
                <a:sym typeface="DM Sans"/>
              </a:rPr>
              <a:t>Ágil</a:t>
            </a:r>
            <a:endParaRPr b="0" i="0" sz="1100" u="none" cap="none" strike="noStrike">
              <a:solidFill>
                <a:srgbClr val="222222"/>
              </a:solidFill>
              <a:latin typeface="DM Sans"/>
              <a:ea typeface="DM Sans"/>
              <a:cs typeface="DM Sans"/>
              <a:sym typeface="DM Sans"/>
            </a:endParaRPr>
          </a:p>
        </p:txBody>
      </p:sp>
      <p:sp>
        <p:nvSpPr>
          <p:cNvPr id="87" name="Google Shape;87;p18"/>
          <p:cNvSpPr/>
          <p:nvPr/>
        </p:nvSpPr>
        <p:spPr>
          <a:xfrm>
            <a:off x="5031241" y="3398604"/>
            <a:ext cx="1389600" cy="3540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Cuadrantes de prueba</a:t>
            </a:r>
            <a:endParaRPr b="0" i="0" sz="1100" u="none" cap="none" strike="noStrike">
              <a:solidFill>
                <a:srgbClr val="222222"/>
              </a:solidFill>
              <a:latin typeface="DM Sans"/>
              <a:ea typeface="DM Sans"/>
              <a:cs typeface="DM Sans"/>
              <a:sym typeface="DM Sans"/>
            </a:endParaRPr>
          </a:p>
        </p:txBody>
      </p:sp>
      <p:sp>
        <p:nvSpPr>
          <p:cNvPr id="88" name="Google Shape;88;p18"/>
          <p:cNvSpPr/>
          <p:nvPr/>
        </p:nvSpPr>
        <p:spPr>
          <a:xfrm>
            <a:off x="3154714" y="4209074"/>
            <a:ext cx="1389600" cy="505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Competencias de un tester Ágil</a:t>
            </a:r>
            <a:endParaRPr b="0" i="0" sz="1100" u="none" cap="none" strike="noStrike">
              <a:solidFill>
                <a:srgbClr val="222222"/>
              </a:solidFill>
              <a:latin typeface="DM Sans"/>
              <a:ea typeface="DM Sans"/>
              <a:cs typeface="DM Sans"/>
              <a:sym typeface="DM Sans"/>
            </a:endParaRPr>
          </a:p>
        </p:txBody>
      </p:sp>
      <p:sp>
        <p:nvSpPr>
          <p:cNvPr id="89" name="Google Shape;89;p18"/>
          <p:cNvSpPr/>
          <p:nvPr/>
        </p:nvSpPr>
        <p:spPr>
          <a:xfrm>
            <a:off x="5218621" y="4186484"/>
            <a:ext cx="1389600" cy="5052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222222"/>
                </a:solidFill>
                <a:latin typeface="DM Sans"/>
                <a:ea typeface="DM Sans"/>
                <a:cs typeface="DM Sans"/>
                <a:sym typeface="DM Sans"/>
              </a:rPr>
              <a:t>El Rol del tester en un equipo ágil</a:t>
            </a:r>
            <a:endParaRPr b="0" i="0" sz="1100" u="none" cap="none" strike="noStrike">
              <a:solidFill>
                <a:srgbClr val="222222"/>
              </a:solidFill>
              <a:latin typeface="DM Sans"/>
              <a:ea typeface="DM Sans"/>
              <a:cs typeface="DM Sans"/>
              <a:sym typeface="DM Sans"/>
            </a:endParaRPr>
          </a:p>
        </p:txBody>
      </p:sp>
      <p:cxnSp>
        <p:nvCxnSpPr>
          <p:cNvPr id="90" name="Google Shape;90;p18"/>
          <p:cNvCxnSpPr>
            <a:stCxn id="75" idx="3"/>
            <a:endCxn id="81" idx="1"/>
          </p:cNvCxnSpPr>
          <p:nvPr/>
        </p:nvCxnSpPr>
        <p:spPr>
          <a:xfrm flipH="1" rot="10800000">
            <a:off x="4287842" y="1086766"/>
            <a:ext cx="325500" cy="504900"/>
          </a:xfrm>
          <a:prstGeom prst="bentConnector3">
            <a:avLst>
              <a:gd fmla="val 49978" name="adj1"/>
            </a:avLst>
          </a:prstGeom>
          <a:noFill/>
          <a:ln cap="flat" cmpd="sng" w="9525">
            <a:solidFill>
              <a:srgbClr val="B7B7B7"/>
            </a:solidFill>
            <a:prstDash val="solid"/>
            <a:round/>
            <a:headEnd len="sm" w="sm" type="none"/>
            <a:tailEnd len="sm" w="sm" type="oval"/>
          </a:ln>
        </p:spPr>
      </p:cxnSp>
      <p:cxnSp>
        <p:nvCxnSpPr>
          <p:cNvPr id="91" name="Google Shape;91;p18"/>
          <p:cNvCxnSpPr>
            <a:stCxn id="81" idx="2"/>
            <a:endCxn id="82" idx="0"/>
          </p:cNvCxnSpPr>
          <p:nvPr/>
        </p:nvCxnSpPr>
        <p:spPr>
          <a:xfrm flipH="1" rot="-5400000">
            <a:off x="5154402" y="1492925"/>
            <a:ext cx="307800" cy="600"/>
          </a:xfrm>
          <a:prstGeom prst="bentConnector3">
            <a:avLst>
              <a:gd fmla="val 49993" name="adj1"/>
            </a:avLst>
          </a:prstGeom>
          <a:noFill/>
          <a:ln cap="flat" cmpd="sng" w="9525">
            <a:solidFill>
              <a:srgbClr val="B7B7B7"/>
            </a:solidFill>
            <a:prstDash val="solid"/>
            <a:round/>
            <a:headEnd len="sm" w="sm" type="none"/>
            <a:tailEnd len="sm" w="sm" type="oval"/>
          </a:ln>
        </p:spPr>
      </p:cxnSp>
      <p:cxnSp>
        <p:nvCxnSpPr>
          <p:cNvPr id="92" name="Google Shape;92;p18"/>
          <p:cNvCxnSpPr>
            <a:stCxn id="82" idx="3"/>
            <a:endCxn id="84" idx="1"/>
          </p:cNvCxnSpPr>
          <p:nvPr/>
        </p:nvCxnSpPr>
        <p:spPr>
          <a:xfrm flipH="1" rot="10800000">
            <a:off x="6002802" y="1895768"/>
            <a:ext cx="546600" cy="3900"/>
          </a:xfrm>
          <a:prstGeom prst="bentConnector3">
            <a:avLst>
              <a:gd fmla="val 50004" name="adj1"/>
            </a:avLst>
          </a:prstGeom>
          <a:noFill/>
          <a:ln cap="flat" cmpd="sng" w="9525">
            <a:solidFill>
              <a:srgbClr val="B7B7B7"/>
            </a:solidFill>
            <a:prstDash val="solid"/>
            <a:round/>
            <a:headEnd len="sm" w="sm" type="none"/>
            <a:tailEnd len="sm" w="sm" type="oval"/>
          </a:ln>
        </p:spPr>
      </p:cxnSp>
      <p:cxnSp>
        <p:nvCxnSpPr>
          <p:cNvPr id="93" name="Google Shape;93;p18"/>
          <p:cNvCxnSpPr>
            <a:stCxn id="82" idx="3"/>
            <a:endCxn id="83" idx="1"/>
          </p:cNvCxnSpPr>
          <p:nvPr/>
        </p:nvCxnSpPr>
        <p:spPr>
          <a:xfrm flipH="1" rot="10800000">
            <a:off x="6002802" y="1492868"/>
            <a:ext cx="546600" cy="406800"/>
          </a:xfrm>
          <a:prstGeom prst="bentConnector3">
            <a:avLst>
              <a:gd fmla="val 50004" name="adj1"/>
            </a:avLst>
          </a:prstGeom>
          <a:noFill/>
          <a:ln cap="flat" cmpd="sng" w="9525">
            <a:solidFill>
              <a:srgbClr val="B7B7B7"/>
            </a:solidFill>
            <a:prstDash val="solid"/>
            <a:round/>
            <a:headEnd len="sm" w="sm" type="none"/>
            <a:tailEnd len="sm" w="sm" type="oval"/>
          </a:ln>
        </p:spPr>
      </p:cxnSp>
      <p:cxnSp>
        <p:nvCxnSpPr>
          <p:cNvPr id="94" name="Google Shape;94;p18"/>
          <p:cNvCxnSpPr>
            <a:stCxn id="78" idx="3"/>
            <a:endCxn id="85" idx="1"/>
          </p:cNvCxnSpPr>
          <p:nvPr/>
        </p:nvCxnSpPr>
        <p:spPr>
          <a:xfrm flipH="1" rot="10800000">
            <a:off x="4364263" y="2714985"/>
            <a:ext cx="487200" cy="600"/>
          </a:xfrm>
          <a:prstGeom prst="straightConnector1">
            <a:avLst/>
          </a:prstGeom>
          <a:noFill/>
          <a:ln cap="flat" cmpd="sng" w="9525">
            <a:solidFill>
              <a:srgbClr val="B7B7B7"/>
            </a:solidFill>
            <a:prstDash val="solid"/>
            <a:round/>
            <a:headEnd len="sm" w="sm" type="oval"/>
            <a:tailEnd len="sm" w="sm" type="oval"/>
          </a:ln>
        </p:spPr>
      </p:cxnSp>
      <p:cxnSp>
        <p:nvCxnSpPr>
          <p:cNvPr id="95" name="Google Shape;95;p18"/>
          <p:cNvCxnSpPr>
            <a:stCxn id="72" idx="3"/>
            <a:endCxn id="86" idx="1"/>
          </p:cNvCxnSpPr>
          <p:nvPr/>
        </p:nvCxnSpPr>
        <p:spPr>
          <a:xfrm>
            <a:off x="2351699" y="3587143"/>
            <a:ext cx="672300" cy="0"/>
          </a:xfrm>
          <a:prstGeom prst="straightConnector1">
            <a:avLst/>
          </a:prstGeom>
          <a:noFill/>
          <a:ln cap="flat" cmpd="sng" w="9525">
            <a:solidFill>
              <a:srgbClr val="B7B7B7"/>
            </a:solidFill>
            <a:prstDash val="solid"/>
            <a:round/>
            <a:headEnd len="sm" w="sm" type="oval"/>
            <a:tailEnd len="sm" w="sm" type="oval"/>
          </a:ln>
        </p:spPr>
      </p:cxnSp>
      <p:cxnSp>
        <p:nvCxnSpPr>
          <p:cNvPr id="96" name="Google Shape;96;p18"/>
          <p:cNvCxnSpPr>
            <a:stCxn id="86" idx="3"/>
            <a:endCxn id="87" idx="1"/>
          </p:cNvCxnSpPr>
          <p:nvPr/>
        </p:nvCxnSpPr>
        <p:spPr>
          <a:xfrm flipH="1" rot="10800000">
            <a:off x="4544151" y="3575742"/>
            <a:ext cx="487200" cy="11400"/>
          </a:xfrm>
          <a:prstGeom prst="straightConnector1">
            <a:avLst/>
          </a:prstGeom>
          <a:noFill/>
          <a:ln cap="flat" cmpd="sng" w="9525">
            <a:solidFill>
              <a:srgbClr val="B7B7B7"/>
            </a:solidFill>
            <a:prstDash val="solid"/>
            <a:round/>
            <a:headEnd len="sm" w="sm" type="oval"/>
            <a:tailEnd len="sm" w="sm" type="oval"/>
          </a:ln>
        </p:spPr>
      </p:cxnSp>
      <p:cxnSp>
        <p:nvCxnSpPr>
          <p:cNvPr id="97" name="Google Shape;97;p18"/>
          <p:cNvCxnSpPr>
            <a:endCxn id="88" idx="1"/>
          </p:cNvCxnSpPr>
          <p:nvPr/>
        </p:nvCxnSpPr>
        <p:spPr>
          <a:xfrm>
            <a:off x="2351614" y="4461674"/>
            <a:ext cx="803100" cy="0"/>
          </a:xfrm>
          <a:prstGeom prst="straightConnector1">
            <a:avLst/>
          </a:prstGeom>
          <a:noFill/>
          <a:ln cap="flat" cmpd="sng" w="9525">
            <a:solidFill>
              <a:srgbClr val="B7B7B7"/>
            </a:solidFill>
            <a:prstDash val="solid"/>
            <a:round/>
            <a:headEnd len="sm" w="sm" type="oval"/>
            <a:tailEnd len="sm" w="sm" type="oval"/>
          </a:ln>
        </p:spPr>
      </p:cxnSp>
      <p:cxnSp>
        <p:nvCxnSpPr>
          <p:cNvPr id="98" name="Google Shape;98;p18"/>
          <p:cNvCxnSpPr/>
          <p:nvPr/>
        </p:nvCxnSpPr>
        <p:spPr>
          <a:xfrm flipH="1" rot="10800000">
            <a:off x="4544314" y="4461674"/>
            <a:ext cx="674400" cy="22500"/>
          </a:xfrm>
          <a:prstGeom prst="straightConnector1">
            <a:avLst/>
          </a:prstGeom>
          <a:noFill/>
          <a:ln cap="flat" cmpd="sng" w="9525">
            <a:solidFill>
              <a:srgbClr val="B7B7B7"/>
            </a:solidFill>
            <a:prstDash val="solid"/>
            <a:round/>
            <a:headEnd len="sm" w="sm" type="oval"/>
            <a:tailEnd len="sm" w="sm"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379" name="Google Shape;379;p54"/>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Estados de un tablero</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380" name="Google Shape;380;p54"/>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grpSp>
        <p:nvGrpSpPr>
          <p:cNvPr id="381" name="Google Shape;381;p54"/>
          <p:cNvGrpSpPr/>
          <p:nvPr/>
        </p:nvGrpSpPr>
        <p:grpSpPr>
          <a:xfrm>
            <a:off x="473351" y="619523"/>
            <a:ext cx="738900" cy="738900"/>
            <a:chOff x="473351" y="619523"/>
            <a:chExt cx="738900" cy="738900"/>
          </a:xfrm>
        </p:grpSpPr>
        <p:sp>
          <p:nvSpPr>
            <p:cNvPr id="382" name="Google Shape;382;p5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3" name="Google Shape;383;p54"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384" name="Google Shape;384;p54"/>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Debatiremos sobre los distintos estados de un tablero.</a:t>
            </a:r>
            <a:endParaRPr b="1" i="0" sz="2500" u="none" cap="none" strike="noStrike">
              <a:solidFill>
                <a:srgbClr val="B7B7B7"/>
              </a:solidFill>
              <a:latin typeface="Helvetica Neue"/>
              <a:ea typeface="Helvetica Neue"/>
              <a:cs typeface="Helvetica Neue"/>
              <a:sym typeface="Helvetica Neu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5"/>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390" name="Google Shape;390;p55"/>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391" name="Google Shape;391;p5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392" name="Google Shape;392;p5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393" name="Google Shape;393;p55"/>
          <p:cNvGrpSpPr/>
          <p:nvPr/>
        </p:nvGrpSpPr>
        <p:grpSpPr>
          <a:xfrm>
            <a:off x="457350" y="468286"/>
            <a:ext cx="431074" cy="431074"/>
            <a:chOff x="473351" y="619523"/>
            <a:chExt cx="738900" cy="738900"/>
          </a:xfrm>
        </p:grpSpPr>
        <p:sp>
          <p:nvSpPr>
            <p:cNvPr id="394" name="Google Shape;394;p5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5" name="Google Shape;395;p55"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grpSp>
        <p:nvGrpSpPr>
          <p:cNvPr id="400" name="Google Shape;400;p56"/>
          <p:cNvGrpSpPr/>
          <p:nvPr/>
        </p:nvGrpSpPr>
        <p:grpSpPr>
          <a:xfrm>
            <a:off x="457350" y="468286"/>
            <a:ext cx="431074" cy="431074"/>
            <a:chOff x="473351" y="619523"/>
            <a:chExt cx="738900" cy="738900"/>
          </a:xfrm>
        </p:grpSpPr>
        <p:sp>
          <p:nvSpPr>
            <p:cNvPr id="401" name="Google Shape;401;p5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02" name="Google Shape;402;p56"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403" name="Google Shape;403;p5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Estados de un tablero</a:t>
            </a:r>
            <a:endParaRPr b="1" i="0" sz="4000" u="none" cap="none" strike="noStrike">
              <a:solidFill>
                <a:schemeClr val="dk1"/>
              </a:solidFill>
              <a:latin typeface="DM Sans"/>
              <a:ea typeface="DM Sans"/>
              <a:cs typeface="DM Sans"/>
              <a:sym typeface="DM Sans"/>
            </a:endParaRPr>
          </a:p>
        </p:txBody>
      </p:sp>
      <p:sp>
        <p:nvSpPr>
          <p:cNvPr id="404" name="Google Shape;404;p5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sp>
        <p:nvSpPr>
          <p:cNvPr id="405" name="Google Shape;405;p5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Teniendo en cuenta los distintos estados de un tablero: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¿Qué estados sugieren que deberían tener para un equipo de Testing promedio?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p:txBody>
      </p:sp>
      <p:sp>
        <p:nvSpPr>
          <p:cNvPr id="406" name="Google Shape;406;p56"/>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Tengan en cuenta las distintas etapas del proceso de trabajo de un grupo de desarrollo.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07" name="Google Shape;407;p5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100" u="none" cap="none" strike="noStrike">
                <a:solidFill>
                  <a:srgbClr val="999999"/>
                </a:solidFill>
                <a:latin typeface="DM Sans"/>
                <a:ea typeface="DM Sans"/>
                <a:cs typeface="DM Sans"/>
                <a:sym typeface="DM Sans"/>
              </a:rPr>
              <a:t>NOTA:</a:t>
            </a:r>
            <a:r>
              <a:rPr b="0" i="0" lang="es" sz="1100" u="none" cap="none" strike="noStrike">
                <a:solidFill>
                  <a:srgbClr val="999999"/>
                </a:solidFill>
                <a:latin typeface="DM Sans"/>
                <a:ea typeface="DM Sans"/>
                <a:cs typeface="DM Sans"/>
                <a:sym typeface="DM Sans"/>
              </a:rPr>
              <a:t> usaremos los breakouts rooms. El tutor/a tendrá el rol de facilitador/a.</a:t>
            </a:r>
            <a:endParaRPr b="0" i="1" sz="1000" u="sng" cap="none" strike="noStrike">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Responsabilidad</a:t>
            </a:r>
            <a:endParaRPr b="1" i="0" sz="4000" u="none" cap="none" strike="noStrike">
              <a:solidFill>
                <a:srgbClr val="EAFF6A"/>
              </a:solidFill>
              <a:latin typeface="DM Sans"/>
              <a:ea typeface="DM Sans"/>
              <a:cs typeface="DM Sans"/>
              <a:sym typeface="DM Sans"/>
            </a:endParaRPr>
          </a:p>
        </p:txBody>
      </p:sp>
      <p:sp>
        <p:nvSpPr>
          <p:cNvPr id="413" name="Google Shape;413;p57"/>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La construcción y mantenimiento de un tablero ágil, es responsabilidad de todas las partes del equipo. Cada vez que un ticket tiene que cambiar de estado, son los distintos miembros los que deben actualizarlo..</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Tablero en ceremonias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59"/>
          <p:cNvPicPr preferRelativeResize="0"/>
          <p:nvPr/>
        </p:nvPicPr>
        <p:blipFill rotWithShape="1">
          <a:blip r:embed="rId3">
            <a:alphaModFix/>
          </a:blip>
          <a:srcRect b="-20255" l="-3937" r="-3937" t="-31697"/>
          <a:stretch/>
        </p:blipFill>
        <p:spPr>
          <a:xfrm>
            <a:off x="504875" y="468275"/>
            <a:ext cx="2923973" cy="4118751"/>
          </a:xfrm>
          <a:prstGeom prst="rect">
            <a:avLst/>
          </a:prstGeom>
          <a:noFill/>
          <a:ln>
            <a:noFill/>
          </a:ln>
        </p:spPr>
      </p:pic>
      <p:sp>
        <p:nvSpPr>
          <p:cNvPr id="425" name="Google Shape;425;p5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Backlog</a:t>
            </a:r>
            <a:endParaRPr b="1" sz="4000">
              <a:solidFill>
                <a:schemeClr val="dk1"/>
              </a:solidFill>
              <a:latin typeface="DM Sans"/>
              <a:ea typeface="DM Sans"/>
              <a:cs typeface="DM Sans"/>
              <a:sym typeface="DM Sans"/>
            </a:endParaRPr>
          </a:p>
        </p:txBody>
      </p:sp>
      <p:sp>
        <p:nvSpPr>
          <p:cNvPr id="426" name="Google Shape;426;p59"/>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Otra parte del tablero, quizás un poco más invisible, es el backlog. Es donde se apilan todos los tickets por resolver a futuro. Cada vez que alguien del negocio recibe una nueva necesidad, se encuentran bugs o hay que modificar algo, se crean los tickets en el backlog.</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Backlog</a:t>
            </a:r>
            <a:endParaRPr b="1" sz="3500">
              <a:solidFill>
                <a:schemeClr val="lt1"/>
              </a:solidFill>
              <a:latin typeface="DM Sans"/>
              <a:ea typeface="DM Sans"/>
              <a:cs typeface="DM Sans"/>
              <a:sym typeface="DM Sans"/>
            </a:endParaRPr>
          </a:p>
        </p:txBody>
      </p:sp>
      <p:pic>
        <p:nvPicPr>
          <p:cNvPr id="433" name="Google Shape;433;p60"/>
          <p:cNvPicPr preferRelativeResize="0"/>
          <p:nvPr/>
        </p:nvPicPr>
        <p:blipFill rotWithShape="1">
          <a:blip r:embed="rId3">
            <a:alphaModFix/>
          </a:blip>
          <a:srcRect b="5658" l="1941" r="23687" t="14647"/>
          <a:stretch/>
        </p:blipFill>
        <p:spPr>
          <a:xfrm>
            <a:off x="1377325" y="948187"/>
            <a:ext cx="6236217" cy="3757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1"/>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Tickets en planning</a:t>
            </a:r>
            <a:endParaRPr b="1" i="0" sz="4000" u="none" cap="none" strike="noStrike">
              <a:solidFill>
                <a:schemeClr val="dk1"/>
              </a:solidFill>
              <a:latin typeface="DM Sans"/>
              <a:ea typeface="DM Sans"/>
              <a:cs typeface="DM Sans"/>
              <a:sym typeface="DM Sans"/>
            </a:endParaRPr>
          </a:p>
        </p:txBody>
      </p:sp>
      <p:pic>
        <p:nvPicPr>
          <p:cNvPr id="439" name="Google Shape;439;p6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40" name="Google Shape;440;p61"/>
          <p:cNvSpPr txBox="1"/>
          <p:nvPr/>
        </p:nvSpPr>
        <p:spPr>
          <a:xfrm>
            <a:off x="549525" y="2192888"/>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que llegamos al estado de la planning, tomaremos los tickets que tenemos en el backlog, teniendo en cuenta si quedaron algunos por resolver durante el sprint.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41" name="Google Shape;441;p61"/>
          <p:cNvPicPr preferRelativeResize="0"/>
          <p:nvPr/>
        </p:nvPicPr>
        <p:blipFill rotWithShape="1">
          <a:blip r:embed="rId4">
            <a:alphaModFix/>
          </a:blip>
          <a:srcRect b="0" l="0" r="0" t="0"/>
          <a:stretch/>
        </p:blipFill>
        <p:spPr>
          <a:xfrm>
            <a:off x="6431675" y="1007537"/>
            <a:ext cx="1880724" cy="1880724"/>
          </a:xfrm>
          <a:prstGeom prst="rect">
            <a:avLst/>
          </a:prstGeom>
          <a:noFill/>
          <a:ln>
            <a:noFill/>
          </a:ln>
        </p:spPr>
      </p:pic>
      <p:pic>
        <p:nvPicPr>
          <p:cNvPr id="442" name="Google Shape;442;p61"/>
          <p:cNvPicPr preferRelativeResize="0"/>
          <p:nvPr/>
        </p:nvPicPr>
        <p:blipFill rotWithShape="1">
          <a:blip r:embed="rId5">
            <a:alphaModFix/>
          </a:blip>
          <a:srcRect b="0" l="0" r="0" t="0"/>
          <a:stretch/>
        </p:blipFill>
        <p:spPr>
          <a:xfrm>
            <a:off x="7902200" y="2689850"/>
            <a:ext cx="869676" cy="8696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5000"/>
              <a:buFont typeface="Arial"/>
              <a:buNone/>
            </a:pPr>
            <a:r>
              <a:rPr b="0" i="0" lang="es" sz="5000" u="none" cap="none" strike="noStrike">
                <a:solidFill>
                  <a:srgbClr val="E8E7E3"/>
                </a:solidFill>
                <a:latin typeface="Arial"/>
                <a:ea typeface="Arial"/>
                <a:cs typeface="Arial"/>
                <a:sym typeface="Arial"/>
              </a:rPr>
              <a:t>☕</a:t>
            </a:r>
            <a:endParaRPr b="0" i="0" sz="5000" u="none" cap="none" strike="noStrike">
              <a:solidFill>
                <a:srgbClr val="E8E7E3"/>
              </a:solidFill>
              <a:latin typeface="Arial"/>
              <a:ea typeface="Arial"/>
              <a:cs typeface="Arial"/>
              <a:sym typeface="Arial"/>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Break</a:t>
            </a:r>
            <a:endParaRPr b="1" i="0" sz="4000" u="none" cap="none" strike="noStrike">
              <a:solidFill>
                <a:schemeClr val="lt1"/>
              </a:solidFill>
              <a:latin typeface="DM Sans"/>
              <a:ea typeface="DM Sans"/>
              <a:cs typeface="DM Sans"/>
              <a:sym typeface="DM Sans"/>
            </a:endParaRPr>
          </a:p>
        </p:txBody>
      </p:sp>
      <p:sp>
        <p:nvSpPr>
          <p:cNvPr id="448" name="Google Shape;448;p62"/>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chemeClr val="lt1"/>
                </a:solidFill>
                <a:latin typeface="DM Sans"/>
                <a:ea typeface="DM Sans"/>
                <a:cs typeface="DM Sans"/>
                <a:sym typeface="DM Sans"/>
              </a:rPr>
              <a:t>¡10 minutos y volvemos!</a:t>
            </a:r>
            <a:endParaRPr b="0" i="0" sz="2000" u="none" cap="none" strike="noStrike">
              <a:solidFill>
                <a:schemeClr val="lt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Testing dentro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83AEFB"/>
                </a:solidFill>
                <a:latin typeface="DM Sans"/>
                <a:ea typeface="DM Sans"/>
                <a:cs typeface="DM Sans"/>
                <a:sym typeface="DM Sans"/>
              </a:rPr>
              <a:t>agilidad</a:t>
            </a:r>
            <a:endParaRPr b="1" i="0" sz="4000" u="none" cap="none" strike="noStrike">
              <a:solidFill>
                <a:srgbClr val="83AEFB"/>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9"/>
          <p:cNvPicPr preferRelativeResize="0"/>
          <p:nvPr/>
        </p:nvPicPr>
        <p:blipFill rotWithShape="1">
          <a:blip r:embed="rId3">
            <a:alphaModFix/>
          </a:blip>
          <a:srcRect b="0" l="0" r="0" t="0"/>
          <a:stretch/>
        </p:blipFill>
        <p:spPr>
          <a:xfrm>
            <a:off x="3551362" y="1250837"/>
            <a:ext cx="2042550" cy="3122575"/>
          </a:xfrm>
          <a:prstGeom prst="rect">
            <a:avLst/>
          </a:prstGeom>
          <a:noFill/>
          <a:ln>
            <a:noFill/>
          </a:ln>
        </p:spPr>
      </p:pic>
      <p:pic>
        <p:nvPicPr>
          <p:cNvPr id="104" name="Google Shape;104;p19"/>
          <p:cNvPicPr preferRelativeResize="0"/>
          <p:nvPr/>
        </p:nvPicPr>
        <p:blipFill rotWithShape="1">
          <a:blip r:embed="rId4">
            <a:alphaModFix/>
          </a:blip>
          <a:srcRect b="0" l="0" r="0" t="0"/>
          <a:stretch/>
        </p:blipFill>
        <p:spPr>
          <a:xfrm>
            <a:off x="3593288" y="1313975"/>
            <a:ext cx="1958700" cy="2989595"/>
          </a:xfrm>
          <a:prstGeom prst="rect">
            <a:avLst/>
          </a:prstGeom>
          <a:noFill/>
          <a:ln>
            <a:noFill/>
          </a:ln>
        </p:spPr>
      </p:pic>
      <p:pic>
        <p:nvPicPr>
          <p:cNvPr id="105" name="Google Shape;105;p19"/>
          <p:cNvPicPr preferRelativeResize="0"/>
          <p:nvPr/>
        </p:nvPicPr>
        <p:blipFill rotWithShape="1">
          <a:blip r:embed="rId4">
            <a:alphaModFix/>
          </a:blip>
          <a:srcRect b="0" l="0" r="0" t="0"/>
          <a:stretch/>
        </p:blipFill>
        <p:spPr>
          <a:xfrm>
            <a:off x="5865175" y="1317325"/>
            <a:ext cx="1958700" cy="2989595"/>
          </a:xfrm>
          <a:prstGeom prst="rect">
            <a:avLst/>
          </a:prstGeom>
          <a:noFill/>
          <a:ln>
            <a:noFill/>
          </a:ln>
        </p:spPr>
      </p:pic>
      <p:pic>
        <p:nvPicPr>
          <p:cNvPr id="106" name="Google Shape;106;p19"/>
          <p:cNvPicPr preferRelativeResize="0"/>
          <p:nvPr/>
        </p:nvPicPr>
        <p:blipFill rotWithShape="1">
          <a:blip r:embed="rId4">
            <a:alphaModFix/>
          </a:blip>
          <a:srcRect b="0" l="0" r="0" t="0"/>
          <a:stretch/>
        </p:blipFill>
        <p:spPr>
          <a:xfrm>
            <a:off x="1320975" y="1317325"/>
            <a:ext cx="1958700" cy="2989595"/>
          </a:xfrm>
          <a:prstGeom prst="rect">
            <a:avLst/>
          </a:prstGeom>
          <a:noFill/>
          <a:ln>
            <a:noFill/>
          </a:ln>
        </p:spPr>
      </p:pic>
      <p:sp>
        <p:nvSpPr>
          <p:cNvPr id="107" name="Google Shape;107;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Temario</a:t>
            </a:r>
            <a:endParaRPr b="1" i="0" sz="3000" u="none" cap="none" strike="noStrike">
              <a:solidFill>
                <a:srgbClr val="EAFF6A"/>
              </a:solidFill>
              <a:latin typeface="DM Sans"/>
              <a:ea typeface="DM Sans"/>
              <a:cs typeface="DM Sans"/>
              <a:sym typeface="DM Sans"/>
            </a:endParaRPr>
          </a:p>
        </p:txBody>
      </p:sp>
      <p:sp>
        <p:nvSpPr>
          <p:cNvPr id="108" name="Google Shape;108;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4</a:t>
            </a:r>
            <a:endParaRPr b="1" i="0" sz="1600" u="none" cap="none" strike="noStrike">
              <a:solidFill>
                <a:srgbClr val="999999"/>
              </a:solidFill>
              <a:latin typeface="DM Sans"/>
              <a:ea typeface="DM Sans"/>
              <a:cs typeface="DM Sans"/>
              <a:sym typeface="DM Sans"/>
            </a:endParaRPr>
          </a:p>
        </p:txBody>
      </p:sp>
      <p:cxnSp>
        <p:nvCxnSpPr>
          <p:cNvPr id="109" name="Google Shape;109;p19"/>
          <p:cNvCxnSpPr/>
          <p:nvPr/>
        </p:nvCxnSpPr>
        <p:spPr>
          <a:xfrm>
            <a:off x="139527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0" name="Google Shape;110;p19"/>
          <p:cNvSpPr txBox="1"/>
          <p:nvPr/>
        </p:nvSpPr>
        <p:spPr>
          <a:xfrm>
            <a:off x="1351375" y="1865200"/>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El testing en el desarrollo del software</a:t>
            </a:r>
            <a:endParaRPr b="1" i="0" sz="1500" u="none" cap="none" strike="noStrike">
              <a:solidFill>
                <a:srgbClr val="999999"/>
              </a:solidFill>
              <a:latin typeface="DM Sans"/>
              <a:ea typeface="DM Sans"/>
              <a:cs typeface="DM Sans"/>
              <a:sym typeface="DM Sans"/>
            </a:endParaRPr>
          </a:p>
        </p:txBody>
      </p:sp>
      <p:sp>
        <p:nvSpPr>
          <p:cNvPr id="111" name="Google Shape;111;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1" i="0" lang="es" sz="1200" u="none" cap="none" strike="noStrike">
                <a:solidFill>
                  <a:schemeClr val="lt1"/>
                </a:solidFill>
                <a:latin typeface="DM Sans"/>
                <a:ea typeface="DM Sans"/>
                <a:cs typeface="DM Sans"/>
                <a:sym typeface="DM Sans"/>
              </a:rPr>
              <a:t>0</a:t>
            </a:r>
            <a:r>
              <a:rPr b="1" lang="es" sz="1200">
                <a:solidFill>
                  <a:schemeClr val="lt1"/>
                </a:solidFill>
                <a:latin typeface="DM Sans"/>
                <a:ea typeface="DM Sans"/>
                <a:cs typeface="DM Sans"/>
                <a:sym typeface="DM Sans"/>
              </a:rPr>
              <a:t>5</a:t>
            </a:r>
            <a:endParaRPr b="1" i="0" sz="1600" u="none" cap="none" strike="noStrike">
              <a:solidFill>
                <a:schemeClr val="lt1"/>
              </a:solidFill>
              <a:latin typeface="DM Sans"/>
              <a:ea typeface="DM Sans"/>
              <a:cs typeface="DM Sans"/>
              <a:sym typeface="DM Sans"/>
            </a:endParaRPr>
          </a:p>
        </p:txBody>
      </p:sp>
      <p:cxnSp>
        <p:nvCxnSpPr>
          <p:cNvPr id="112" name="Google Shape;112;p19"/>
          <p:cNvCxnSpPr/>
          <p:nvPr/>
        </p:nvCxnSpPr>
        <p:spPr>
          <a:xfrm>
            <a:off x="3667800"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3" name="Google Shape;113;p19"/>
          <p:cNvSpPr txBox="1"/>
          <p:nvPr/>
        </p:nvSpPr>
        <p:spPr>
          <a:xfrm>
            <a:off x="3592650" y="196997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EAFF6A"/>
                </a:solidFill>
                <a:latin typeface="DM Sans"/>
                <a:ea typeface="DM Sans"/>
                <a:cs typeface="DM Sans"/>
                <a:sym typeface="DM Sans"/>
              </a:rPr>
              <a:t>Testing de agilidad</a:t>
            </a:r>
            <a:endParaRPr b="1" i="0" sz="1500" u="none" cap="none" strike="noStrike">
              <a:solidFill>
                <a:srgbClr val="EAFF6A"/>
              </a:solidFill>
              <a:latin typeface="DM Sans"/>
              <a:ea typeface="DM Sans"/>
              <a:cs typeface="DM Sans"/>
              <a:sym typeface="DM Sans"/>
            </a:endParaRPr>
          </a:p>
        </p:txBody>
      </p:sp>
      <p:sp>
        <p:nvSpPr>
          <p:cNvPr id="114" name="Google Shape;114;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1200"/>
              <a:buFont typeface="Arial"/>
              <a:buNone/>
            </a:pPr>
            <a:r>
              <a:rPr b="0" i="0" lang="es" sz="1200" u="none" cap="none" strike="noStrike">
                <a:solidFill>
                  <a:srgbClr val="999999"/>
                </a:solidFill>
                <a:latin typeface="DM Sans"/>
                <a:ea typeface="DM Sans"/>
                <a:cs typeface="DM Sans"/>
                <a:sym typeface="DM Sans"/>
              </a:rPr>
              <a:t>0</a:t>
            </a:r>
            <a:r>
              <a:rPr lang="es" sz="1200">
                <a:solidFill>
                  <a:srgbClr val="999999"/>
                </a:solidFill>
                <a:latin typeface="DM Sans"/>
                <a:ea typeface="DM Sans"/>
                <a:cs typeface="DM Sans"/>
                <a:sym typeface="DM Sans"/>
              </a:rPr>
              <a:t>6</a:t>
            </a:r>
            <a:endParaRPr b="1" i="0" sz="1600" u="none" cap="none" strike="noStrike">
              <a:solidFill>
                <a:srgbClr val="999999"/>
              </a:solidFill>
              <a:latin typeface="DM Sans"/>
              <a:ea typeface="DM Sans"/>
              <a:cs typeface="DM Sans"/>
              <a:sym typeface="DM Sans"/>
            </a:endParaRPr>
          </a:p>
        </p:txBody>
      </p:sp>
      <p:cxnSp>
        <p:nvCxnSpPr>
          <p:cNvPr id="115" name="Google Shape;115;p19"/>
          <p:cNvCxnSpPr/>
          <p:nvPr/>
        </p:nvCxnSpPr>
        <p:spPr>
          <a:xfrm>
            <a:off x="5940325" y="2683775"/>
            <a:ext cx="1778400" cy="0"/>
          </a:xfrm>
          <a:prstGeom prst="straightConnector1">
            <a:avLst/>
          </a:prstGeom>
          <a:noFill/>
          <a:ln cap="flat" cmpd="sng" w="9525">
            <a:solidFill>
              <a:srgbClr val="434343"/>
            </a:solidFill>
            <a:prstDash val="solid"/>
            <a:round/>
            <a:headEnd len="sm" w="sm" type="none"/>
            <a:tailEnd len="sm" w="sm" type="none"/>
          </a:ln>
        </p:spPr>
      </p:cxnSp>
      <p:sp>
        <p:nvSpPr>
          <p:cNvPr id="116" name="Google Shape;116;p19"/>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500"/>
              <a:buFont typeface="Arial"/>
              <a:buNone/>
            </a:pPr>
            <a:r>
              <a:rPr b="1" lang="es" sz="1500">
                <a:solidFill>
                  <a:srgbClr val="999999"/>
                </a:solidFill>
                <a:latin typeface="DM Sans"/>
                <a:ea typeface="DM Sans"/>
                <a:cs typeface="DM Sans"/>
                <a:sym typeface="DM Sans"/>
              </a:rPr>
              <a:t>Defectos en el testing</a:t>
            </a:r>
            <a:endParaRPr b="1" i="0" sz="1500" u="none" cap="none" strike="noStrike">
              <a:solidFill>
                <a:srgbClr val="999999"/>
              </a:solidFill>
              <a:latin typeface="DM Sans"/>
              <a:ea typeface="DM Sans"/>
              <a:cs typeface="DM Sans"/>
              <a:sym typeface="DM Sans"/>
            </a:endParaRPr>
          </a:p>
        </p:txBody>
      </p:sp>
      <p:cxnSp>
        <p:nvCxnSpPr>
          <p:cNvPr id="117" name="Google Shape;117;p19"/>
          <p:cNvCxnSpPr/>
          <p:nvPr/>
        </p:nvCxnSpPr>
        <p:spPr>
          <a:xfrm>
            <a:off x="1410700"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18" name="Google Shape;118;p19"/>
          <p:cNvCxnSpPr/>
          <p:nvPr/>
        </p:nvCxnSpPr>
        <p:spPr>
          <a:xfrm>
            <a:off x="3683225" y="1857075"/>
            <a:ext cx="1778400" cy="0"/>
          </a:xfrm>
          <a:prstGeom prst="straightConnector1">
            <a:avLst/>
          </a:prstGeom>
          <a:noFill/>
          <a:ln cap="flat" cmpd="sng" w="9525">
            <a:solidFill>
              <a:srgbClr val="434343"/>
            </a:solidFill>
            <a:prstDash val="solid"/>
            <a:round/>
            <a:headEnd len="sm" w="sm" type="none"/>
            <a:tailEnd len="sm" w="sm" type="none"/>
          </a:ln>
        </p:spPr>
      </p:cxnSp>
      <p:cxnSp>
        <p:nvCxnSpPr>
          <p:cNvPr id="119" name="Google Shape;119;p19"/>
          <p:cNvCxnSpPr/>
          <p:nvPr/>
        </p:nvCxnSpPr>
        <p:spPr>
          <a:xfrm>
            <a:off x="5955750" y="1857075"/>
            <a:ext cx="1778400" cy="0"/>
          </a:xfrm>
          <a:prstGeom prst="straightConnector1">
            <a:avLst/>
          </a:prstGeom>
          <a:noFill/>
          <a:ln cap="flat" cmpd="sng" w="9525">
            <a:solidFill>
              <a:srgbClr val="434343"/>
            </a:solidFill>
            <a:prstDash val="solid"/>
            <a:round/>
            <a:headEnd len="sm" w="sm" type="none"/>
            <a:tailEnd len="sm" w="sm" type="none"/>
          </a:ln>
        </p:spPr>
      </p:cxnSp>
      <p:sp>
        <p:nvSpPr>
          <p:cNvPr id="120" name="Google Shape;120;p19"/>
          <p:cNvSpPr txBox="1"/>
          <p:nvPr/>
        </p:nvSpPr>
        <p:spPr>
          <a:xfrm>
            <a:off x="1153075" y="2645575"/>
            <a:ext cx="2127000" cy="17343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Funciones de un tester manual </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Modelos de ciclo de vida del desarrollo de software</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Herramientas (Jira, trello)</a:t>
            </a:r>
            <a:endParaRPr sz="1200">
              <a:solidFill>
                <a:schemeClr val="lt1"/>
              </a:solidFill>
              <a:latin typeface="DM Sans"/>
              <a:ea typeface="DM Sans"/>
              <a:cs typeface="DM Sans"/>
              <a:sym typeface="DM Sans"/>
            </a:endParaRPr>
          </a:p>
        </p:txBody>
      </p:sp>
      <p:sp>
        <p:nvSpPr>
          <p:cNvPr id="121" name="Google Shape;121;p19"/>
          <p:cNvSpPr txBox="1"/>
          <p:nvPr/>
        </p:nvSpPr>
        <p:spPr>
          <a:xfrm>
            <a:off x="6006475" y="2751063"/>
            <a:ext cx="1646100" cy="1549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Ambientes de desarrollo y builds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Error, fallo y defecto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Defectos</a:t>
            </a:r>
            <a:endParaRPr sz="1200">
              <a:solidFill>
                <a:schemeClr val="lt1"/>
              </a:solidFill>
              <a:latin typeface="DM Sans"/>
              <a:ea typeface="DM Sans"/>
              <a:cs typeface="DM Sans"/>
              <a:sym typeface="DM Sans"/>
            </a:endParaRPr>
          </a:p>
        </p:txBody>
      </p:sp>
      <p:sp>
        <p:nvSpPr>
          <p:cNvPr id="122" name="Google Shape;122;p19"/>
          <p:cNvSpPr txBox="1"/>
          <p:nvPr/>
        </p:nvSpPr>
        <p:spPr>
          <a:xfrm>
            <a:off x="3551353" y="2683775"/>
            <a:ext cx="2042400" cy="167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5"/>
              </a:rPr>
              <a:t>Conceptos básicos </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6"/>
              </a:rPr>
              <a:t>Tableros ágiles</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7"/>
              </a:rPr>
              <a:t>Testing dentro de agilidad</a:t>
            </a:r>
            <a:endParaRPr sz="1200">
              <a:solidFill>
                <a:srgbClr val="83AEFB"/>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FF6A"/>
              </a:buClr>
              <a:buSzPts val="1200"/>
              <a:buFont typeface="DM Sans"/>
              <a:buChar char="✓"/>
            </a:pPr>
            <a:r>
              <a:rPr lang="es" sz="1200" u="sng">
                <a:solidFill>
                  <a:schemeClr val="hlink"/>
                </a:solidFill>
                <a:latin typeface="DM Sans"/>
                <a:ea typeface="DM Sans"/>
                <a:cs typeface="DM Sans"/>
                <a:sym typeface="DM Sans"/>
                <a:hlinkClick action="ppaction://hlinksldjump" r:id="rId8"/>
              </a:rPr>
              <a:t>Rol del tester en el equipo ágil</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 de prueba ágil</a:t>
            </a:r>
            <a:endParaRPr b="1" i="0" sz="4000" u="none" cap="none" strike="noStrike">
              <a:solidFill>
                <a:schemeClr val="dk1"/>
              </a:solidFill>
              <a:latin typeface="DM Sans"/>
              <a:ea typeface="DM Sans"/>
              <a:cs typeface="DM Sans"/>
              <a:sym typeface="DM Sans"/>
            </a:endParaRPr>
          </a:p>
        </p:txBody>
      </p:sp>
      <p:sp>
        <p:nvSpPr>
          <p:cNvPr id="459" name="Google Shape;459;p64"/>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Hay algunas prácticas de prueba que pueden realizarse en todo proyecto de desarrollo para producir software de calidad.</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0" name="Google Shape;460;p64"/>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testers de los proyectos ágiles desempeñan un papel fundamental cuando se trata de guiar el uso de estas buenas prácticas de prueba a lo largo del ciclo de desarrollo.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Métodos de prueba ágil</a:t>
            </a:r>
            <a:endParaRPr b="1" i="0" sz="4000" u="none" cap="none" strike="noStrike">
              <a:solidFill>
                <a:schemeClr val="dk1"/>
              </a:solidFill>
              <a:latin typeface="DM Sans"/>
              <a:ea typeface="DM Sans"/>
              <a:cs typeface="DM Sans"/>
              <a:sym typeface="DM Sans"/>
            </a:endParaRPr>
          </a:p>
        </p:txBody>
      </p:sp>
      <p:sp>
        <p:nvSpPr>
          <p:cNvPr id="466" name="Google Shape;466;p65"/>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Desarrollo guiado por pruebas.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Desarrollo guiado por pruebas de aceptación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Desarrollo guiado por el comportamiento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MÉTODOS APLICADOS A TESTING</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67" name="Google Shape;467;p65"/>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468" name="Google Shape;468;p65"/>
          <p:cNvSpPr/>
          <p:nvPr/>
        </p:nvSpPr>
        <p:spPr>
          <a:xfrm>
            <a:off x="6005525" y="1433100"/>
            <a:ext cx="2189100" cy="2189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69" name="Google Shape;469;p65"/>
          <p:cNvPicPr preferRelativeResize="0"/>
          <p:nvPr/>
        </p:nvPicPr>
        <p:blipFill rotWithShape="1">
          <a:blip r:embed="rId3">
            <a:alphaModFix/>
          </a:blip>
          <a:srcRect b="0" l="0" r="0" t="0"/>
          <a:stretch/>
        </p:blipFill>
        <p:spPr>
          <a:xfrm>
            <a:off x="6466511" y="1894086"/>
            <a:ext cx="1267206" cy="126720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66"/>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Desarrollo Guiado por Pruebas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476" name="Google Shape;476;p66"/>
          <p:cNvSpPr txBox="1"/>
          <p:nvPr/>
        </p:nvSpPr>
        <p:spPr>
          <a:xfrm>
            <a:off x="3649500" y="2353913"/>
            <a:ext cx="49872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desarrollo guiado por pruebas (Test Driven Development o TDD) se utiliza para desarrollar código guiado por casos de prueba automatizados.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Ayuda a los desarrolladores a concentrarse en resultados esperados. Las pruebas se automatizan y se utilizan en la integración continua.</a:t>
            </a:r>
            <a:endParaRPr b="0" i="0" sz="1350" u="none" cap="none" strike="noStrike">
              <a:solidFill>
                <a:srgbClr val="000000"/>
              </a:solidFill>
              <a:latin typeface="DM Sans"/>
              <a:ea typeface="DM Sans"/>
              <a:cs typeface="DM Sans"/>
              <a:sym typeface="DM Sans"/>
            </a:endParaRPr>
          </a:p>
        </p:txBody>
      </p:sp>
      <p:pic>
        <p:nvPicPr>
          <p:cNvPr id="477" name="Google Shape;477;p66"/>
          <p:cNvPicPr preferRelativeResize="0"/>
          <p:nvPr/>
        </p:nvPicPr>
        <p:blipFill rotWithShape="1">
          <a:blip r:embed="rId3">
            <a:alphaModFix/>
          </a:blip>
          <a:srcRect b="0" l="26359" r="26359" t="0"/>
          <a:stretch/>
        </p:blipFill>
        <p:spPr>
          <a:xfrm>
            <a:off x="504875" y="468275"/>
            <a:ext cx="2923973" cy="41187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67"/>
          <p:cNvPicPr preferRelativeResize="0"/>
          <p:nvPr/>
        </p:nvPicPr>
        <p:blipFill rotWithShape="1">
          <a:blip r:embed="rId3">
            <a:alphaModFix/>
          </a:blip>
          <a:srcRect b="0" l="26359" r="26359" t="0"/>
          <a:stretch/>
        </p:blipFill>
        <p:spPr>
          <a:xfrm>
            <a:off x="5712875" y="468275"/>
            <a:ext cx="2923973" cy="4118750"/>
          </a:xfrm>
          <a:prstGeom prst="rect">
            <a:avLst/>
          </a:prstGeom>
          <a:noFill/>
          <a:ln>
            <a:noFill/>
          </a:ln>
        </p:spPr>
      </p:pic>
      <p:sp>
        <p:nvSpPr>
          <p:cNvPr id="483" name="Google Shape;483;p67"/>
          <p:cNvSpPr txBox="1"/>
          <p:nvPr/>
        </p:nvSpPr>
        <p:spPr>
          <a:xfrm>
            <a:off x="457725" y="76610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Desarrollo Guiado por Pruebas de Aceptación</a:t>
            </a:r>
            <a:endParaRPr b="1" sz="4000">
              <a:solidFill>
                <a:schemeClr val="dk1"/>
              </a:solidFill>
              <a:latin typeface="DM Sans"/>
              <a:ea typeface="DM Sans"/>
              <a:cs typeface="DM Sans"/>
              <a:sym typeface="DM Sans"/>
            </a:endParaRPr>
          </a:p>
        </p:txBody>
      </p:sp>
      <p:sp>
        <p:nvSpPr>
          <p:cNvPr id="484" name="Google Shape;484;p67"/>
          <p:cNvSpPr txBox="1"/>
          <p:nvPr/>
        </p:nvSpPr>
        <p:spPr>
          <a:xfrm>
            <a:off x="457725" y="2496250"/>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define los criterios de aceptación y las pruebas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durante la creación de las historias de usuario.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Este tipo de desarrollo es un enfoque colaborativo que permite a todos los implicados entender cómo tiene que comportarse el software y qué necesitan los desarrolladores, testers y product owners para garantizar este comportamiento.</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68"/>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Desarrollo Guiado por el Comportamiento</a:t>
            </a:r>
            <a:endParaRPr b="1" i="0" sz="4000" u="none" cap="none" strike="noStrike">
              <a:solidFill>
                <a:schemeClr val="dk1"/>
              </a:solidFill>
              <a:latin typeface="DM Sans"/>
              <a:ea typeface="DM Sans"/>
              <a:cs typeface="DM Sans"/>
              <a:sym typeface="DM Sans"/>
            </a:endParaRPr>
          </a:p>
        </p:txBody>
      </p:sp>
      <p:sp>
        <p:nvSpPr>
          <p:cNvPr id="491" name="Google Shape;491;p68"/>
          <p:cNvSpPr txBox="1"/>
          <p:nvPr/>
        </p:nvSpPr>
        <p:spPr>
          <a:xfrm>
            <a:off x="3681300" y="2865113"/>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Éste permite al desarrollador concentrarse en probar el código basándose en el comportamiento esperado.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las pruebas se basan en el comportamiento exhibido del software, las pruebas suelen ser más fáciles de entender para los demás miembros del equipo.</a:t>
            </a:r>
            <a:endParaRPr b="0" i="0" sz="1350" u="none" cap="none" strike="noStrike">
              <a:solidFill>
                <a:srgbClr val="000000"/>
              </a:solidFill>
              <a:latin typeface="DM Sans"/>
              <a:ea typeface="DM Sans"/>
              <a:cs typeface="DM Sans"/>
              <a:sym typeface="DM Sans"/>
            </a:endParaRPr>
          </a:p>
        </p:txBody>
      </p:sp>
      <p:pic>
        <p:nvPicPr>
          <p:cNvPr id="492" name="Google Shape;492;p68"/>
          <p:cNvPicPr preferRelativeResize="0"/>
          <p:nvPr/>
        </p:nvPicPr>
        <p:blipFill rotWithShape="1">
          <a:blip r:embed="rId3">
            <a:alphaModFix/>
          </a:blip>
          <a:srcRect b="0" l="26359" r="26359" t="0"/>
          <a:stretch/>
        </p:blipFill>
        <p:spPr>
          <a:xfrm>
            <a:off x="504875" y="468275"/>
            <a:ext cx="2923973" cy="41187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6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Cuadrantes de prueba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Cuadrantes de prueba</a:t>
            </a:r>
            <a:endParaRPr b="1" i="0" sz="4000" u="none" cap="none" strike="noStrike">
              <a:solidFill>
                <a:schemeClr val="dk1"/>
              </a:solidFill>
              <a:latin typeface="DM Sans"/>
              <a:ea typeface="DM Sans"/>
              <a:cs typeface="DM Sans"/>
              <a:sym typeface="DM Sans"/>
            </a:endParaRPr>
          </a:p>
        </p:txBody>
      </p:sp>
      <p:sp>
        <p:nvSpPr>
          <p:cNvPr id="503" name="Google Shape;503;p7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cuadrantes de prueba alinean los niveles de prueba con los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tipos de prueba adecuados en la metodología ágil.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04" name="Google Shape;504;p7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modelo de cuadrantes de prueba, ayuda a garantizar que todos los tipos y niveles de prueba se incluyan en el ciclo de vida de desarrollo.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7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Orientación de los Cuadrantes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10" name="Google Shape;510;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Cada cuadrante de prueba, está orientado a distintas cosas: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E</a:t>
            </a:r>
            <a:r>
              <a:rPr b="0" i="0" lang="es" sz="1350" u="none" cap="none" strike="noStrike">
                <a:solidFill>
                  <a:srgbClr val="000000"/>
                </a:solidFill>
                <a:latin typeface="DM Sans"/>
                <a:ea typeface="DM Sans"/>
                <a:cs typeface="DM Sans"/>
                <a:sym typeface="DM Sans"/>
              </a:rPr>
              <a:t>l negocio (o usuario)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latin typeface="DM Sans"/>
                <a:ea typeface="DM Sans"/>
                <a:cs typeface="DM Sans"/>
                <a:sym typeface="DM Sans"/>
              </a:rPr>
              <a:t>L</a:t>
            </a:r>
            <a:r>
              <a:rPr b="0" i="0" lang="es" sz="1350" u="none" cap="none" strike="noStrike">
                <a:solidFill>
                  <a:srgbClr val="000000"/>
                </a:solidFill>
                <a:latin typeface="DM Sans"/>
                <a:ea typeface="DM Sans"/>
                <a:cs typeface="DM Sans"/>
                <a:sym typeface="DM Sans"/>
              </a:rPr>
              <a:t>a tecnología (o desarrollador)</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511" name="Google Shape;511;p71"/>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Otras pruebas del trabajo realizado por el equipo ágil confirman el comportamiento del software. O también algunas pruebas pueden verificar el producto.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 Q1</a:t>
            </a:r>
            <a:endParaRPr b="1" i="0" sz="4000" u="none" cap="none" strike="noStrike">
              <a:solidFill>
                <a:schemeClr val="dk1"/>
              </a:solidFill>
              <a:latin typeface="DM Sans"/>
              <a:ea typeface="DM Sans"/>
              <a:cs typeface="DM Sans"/>
              <a:sym typeface="DM Sans"/>
            </a:endParaRPr>
          </a:p>
        </p:txBody>
      </p:sp>
      <p:sp>
        <p:nvSpPr>
          <p:cNvPr id="517" name="Google Shape;517;p72"/>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Nivel unitario, está orientado a la tecnología y apoya a los desarrolladores. Este cuadrante contiene pruebas unitarias. Estas pruebas deben automatizarse e incluirse en el proceso de integración continua.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18" name="Google Shape;518;p72"/>
          <p:cNvPicPr preferRelativeResize="0"/>
          <p:nvPr/>
        </p:nvPicPr>
        <p:blipFill rotWithShape="1">
          <a:blip r:embed="rId3">
            <a:alphaModFix/>
          </a:blip>
          <a:srcRect b="0" l="0" r="0" t="0"/>
          <a:stretch/>
        </p:blipFill>
        <p:spPr>
          <a:xfrm>
            <a:off x="307273" y="1230325"/>
            <a:ext cx="2009087" cy="2009083"/>
          </a:xfrm>
          <a:prstGeom prst="rect">
            <a:avLst/>
          </a:prstGeom>
          <a:noFill/>
          <a:ln>
            <a:noFill/>
          </a:ln>
        </p:spPr>
      </p:pic>
      <p:pic>
        <p:nvPicPr>
          <p:cNvPr id="519" name="Google Shape;519;p72"/>
          <p:cNvPicPr preferRelativeResize="0"/>
          <p:nvPr/>
        </p:nvPicPr>
        <p:blipFill rotWithShape="1">
          <a:blip r:embed="rId4">
            <a:alphaModFix/>
          </a:blip>
          <a:srcRect b="0" l="0" r="0" t="0"/>
          <a:stretch/>
        </p:blipFill>
        <p:spPr>
          <a:xfrm>
            <a:off x="2103183" y="2790738"/>
            <a:ext cx="1318240" cy="131823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73"/>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 Q2</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525" name="Google Shape;525;p73"/>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26" name="Google Shape;526;p73"/>
          <p:cNvSpPr txBox="1"/>
          <p:nvPr/>
        </p:nvSpPr>
        <p:spPr>
          <a:xfrm>
            <a:off x="549525" y="2192888"/>
            <a:ext cx="49872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Nivel sistema, de cara al negocio, y confirma el comportamiento del producto. Este cuadrante contiene pruebas funcionales, ejemplos, pruebas de historia, prototipos de experiencia de usuario y simulaciones.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Estas pruebas comprueban los criterios de aceptación y pueden ser manuales o automatizadas.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27" name="Google Shape;527;p73"/>
          <p:cNvPicPr preferRelativeResize="0"/>
          <p:nvPr/>
        </p:nvPicPr>
        <p:blipFill rotWithShape="1">
          <a:blip r:embed="rId4">
            <a:alphaModFix/>
          </a:blip>
          <a:srcRect b="0" l="0" r="0" t="0"/>
          <a:stretch/>
        </p:blipFill>
        <p:spPr>
          <a:xfrm>
            <a:off x="5752375" y="733075"/>
            <a:ext cx="2044621" cy="2044617"/>
          </a:xfrm>
          <a:prstGeom prst="rect">
            <a:avLst/>
          </a:prstGeom>
          <a:noFill/>
          <a:ln>
            <a:noFill/>
          </a:ln>
        </p:spPr>
      </p:pic>
      <p:pic>
        <p:nvPicPr>
          <p:cNvPr id="528" name="Google Shape;528;p73"/>
          <p:cNvPicPr preferRelativeResize="0"/>
          <p:nvPr/>
        </p:nvPicPr>
        <p:blipFill rotWithShape="1">
          <a:blip r:embed="rId5">
            <a:alphaModFix/>
          </a:blip>
          <a:srcRect b="0" l="0" r="0" t="0"/>
          <a:stretch/>
        </p:blipFill>
        <p:spPr>
          <a:xfrm>
            <a:off x="7448607" y="2936484"/>
            <a:ext cx="1367144" cy="136714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nvSpPr>
        <p:spPr>
          <a:xfrm>
            <a:off x="1461300" y="1481500"/>
            <a:ext cx="6221400" cy="287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500"/>
              <a:buFont typeface="Arial"/>
              <a:buNone/>
            </a:pPr>
            <a:r>
              <a:rPr b="1" i="0" lang="es" sz="2500" u="none" cap="none" strike="noStrike">
                <a:solidFill>
                  <a:schemeClr val="dk1"/>
                </a:solidFill>
                <a:latin typeface="DM Sans"/>
                <a:ea typeface="DM Sans"/>
                <a:cs typeface="DM Sans"/>
                <a:sym typeface="DM Sans"/>
              </a:rPr>
              <a:t>Todo el contenido visto hasta ahora, está basado en el testing dentro de la metodología cascada. En esta clase veremos otras metodologías de trabajo más modernas, y que cada vez se vuelven más comunes.</a:t>
            </a:r>
            <a:endParaRPr b="1" i="0" sz="250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2500"/>
              <a:buFont typeface="Arial"/>
              <a:buNone/>
            </a:pPr>
            <a:r>
              <a:t/>
            </a:r>
            <a:endParaRPr b="1" i="0" sz="2500" u="none" cap="none" strike="noStrike">
              <a:solidFill>
                <a:schemeClr val="dk1"/>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74"/>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 Q3</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34" name="Google Shape;534;p74"/>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Nivel de aceptación de sistema o usuario, de cara al negocio, y contiene pruebas que critican el producto, utilizando escenarios y datos realistas.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Este cuadrante contiene pruebas exploratorias, escenarios, flujos de procesos, pruebas de usabilidad, pruebas de</a:t>
            </a:r>
            <a:r>
              <a:rPr lang="es" sz="1350">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aceptación de usuario, pruebas alfa y pruebas beta.</a:t>
            </a:r>
            <a:endParaRPr b="0" i="0" sz="1350" u="none" cap="none" strike="noStrike">
              <a:solidFill>
                <a:srgbClr val="000000"/>
              </a:solidFill>
              <a:latin typeface="DM Sans"/>
              <a:ea typeface="DM Sans"/>
              <a:cs typeface="DM Sans"/>
              <a:sym typeface="DM Sans"/>
            </a:endParaRPr>
          </a:p>
        </p:txBody>
      </p:sp>
      <p:pic>
        <p:nvPicPr>
          <p:cNvPr id="535" name="Google Shape;535;p74"/>
          <p:cNvPicPr preferRelativeResize="0"/>
          <p:nvPr/>
        </p:nvPicPr>
        <p:blipFill rotWithShape="1">
          <a:blip r:embed="rId3">
            <a:alphaModFix/>
          </a:blip>
          <a:srcRect b="0" l="0" r="0" t="0"/>
          <a:stretch/>
        </p:blipFill>
        <p:spPr>
          <a:xfrm>
            <a:off x="392775" y="910650"/>
            <a:ext cx="1776835" cy="1776827"/>
          </a:xfrm>
          <a:prstGeom prst="rect">
            <a:avLst/>
          </a:prstGeom>
          <a:noFill/>
          <a:ln>
            <a:noFill/>
          </a:ln>
        </p:spPr>
      </p:pic>
      <p:pic>
        <p:nvPicPr>
          <p:cNvPr id="536" name="Google Shape;536;p74"/>
          <p:cNvPicPr preferRelativeResize="0"/>
          <p:nvPr/>
        </p:nvPicPr>
        <p:blipFill rotWithShape="1">
          <a:blip r:embed="rId4">
            <a:alphaModFix/>
          </a:blip>
          <a:srcRect b="0" l="0" r="0" t="0"/>
          <a:stretch/>
        </p:blipFill>
        <p:spPr>
          <a:xfrm>
            <a:off x="2169609" y="2568611"/>
            <a:ext cx="1192617" cy="11926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75"/>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Cuadrante Q4</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pic>
        <p:nvPicPr>
          <p:cNvPr id="542" name="Google Shape;542;p7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543" name="Google Shape;543;p75"/>
          <p:cNvSpPr txBox="1"/>
          <p:nvPr/>
        </p:nvSpPr>
        <p:spPr>
          <a:xfrm>
            <a:off x="549525" y="2192888"/>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Nivel de aceptación de sistema u operativa, orientado a la tecnología, y contiene pruebas que critican el producto. Este cuadrante contiene pruebas de rendimiento, carga, estrés y escalabilidad, pruebas de seguridad, mantenibilidad, gestión de la memoria, compatibilidad e interoperabilidad, migración de datos, infraestructura y pruebas de recuperación.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44" name="Google Shape;544;p75"/>
          <p:cNvPicPr preferRelativeResize="0"/>
          <p:nvPr/>
        </p:nvPicPr>
        <p:blipFill rotWithShape="1">
          <a:blip r:embed="rId4">
            <a:alphaModFix/>
          </a:blip>
          <a:srcRect b="0" l="0" r="0" t="0"/>
          <a:stretch/>
        </p:blipFill>
        <p:spPr>
          <a:xfrm>
            <a:off x="6105825" y="964025"/>
            <a:ext cx="1667213" cy="1667213"/>
          </a:xfrm>
          <a:prstGeom prst="rect">
            <a:avLst/>
          </a:prstGeom>
          <a:noFill/>
          <a:ln>
            <a:noFill/>
          </a:ln>
        </p:spPr>
      </p:pic>
      <p:pic>
        <p:nvPicPr>
          <p:cNvPr id="545" name="Google Shape;545;p75"/>
          <p:cNvPicPr preferRelativeResize="0"/>
          <p:nvPr/>
        </p:nvPicPr>
        <p:blipFill rotWithShape="1">
          <a:blip r:embed="rId5">
            <a:alphaModFix/>
          </a:blip>
          <a:srcRect b="0" l="0" r="0" t="0"/>
          <a:stretch/>
        </p:blipFill>
        <p:spPr>
          <a:xfrm>
            <a:off x="7372543" y="2427970"/>
            <a:ext cx="1389806" cy="138980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76"/>
          <p:cNvPicPr preferRelativeResize="0"/>
          <p:nvPr/>
        </p:nvPicPr>
        <p:blipFill rotWithShape="1">
          <a:blip r:embed="rId3">
            <a:alphaModFix/>
          </a:blip>
          <a:srcRect b="0" l="0" r="0" t="0"/>
          <a:stretch/>
        </p:blipFill>
        <p:spPr>
          <a:xfrm>
            <a:off x="955613" y="467012"/>
            <a:ext cx="7232766" cy="4209475"/>
          </a:xfrm>
          <a:prstGeom prst="rect">
            <a:avLst/>
          </a:prstGeom>
          <a:noFill/>
          <a:ln>
            <a:noFill/>
          </a:ln>
        </p:spPr>
      </p:pic>
      <p:sp>
        <p:nvSpPr>
          <p:cNvPr id="551" name="Google Shape;551;p76"/>
          <p:cNvSpPr txBox="1"/>
          <p:nvPr/>
        </p:nvSpPr>
        <p:spPr>
          <a:xfrm>
            <a:off x="475500" y="4789488"/>
            <a:ext cx="7338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4"/>
              </a:rPr>
              <a:t>SG</a:t>
            </a:r>
            <a:endParaRPr b="0" i="0" sz="1100" u="none" cap="none" strike="noStrike">
              <a:solidFill>
                <a:srgbClr val="000000"/>
              </a:solidFill>
              <a:latin typeface="DM Sans"/>
              <a:ea typeface="DM Sans"/>
              <a:cs typeface="DM Sans"/>
              <a:sym typeface="DM Sans"/>
            </a:endParaRPr>
          </a:p>
        </p:txBody>
      </p:sp>
      <p:pic>
        <p:nvPicPr>
          <p:cNvPr id="552" name="Google Shape;552;p76"/>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7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Rol del tester en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el equipo ágil</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pSp>
        <p:nvGrpSpPr>
          <p:cNvPr id="562" name="Google Shape;562;p78"/>
          <p:cNvGrpSpPr/>
          <p:nvPr/>
        </p:nvGrpSpPr>
        <p:grpSpPr>
          <a:xfrm>
            <a:off x="473370" y="619431"/>
            <a:ext cx="738905" cy="738905"/>
            <a:chOff x="575612" y="1950748"/>
            <a:chExt cx="431100" cy="431100"/>
          </a:xfrm>
        </p:grpSpPr>
        <p:sp>
          <p:nvSpPr>
            <p:cNvPr id="563" name="Google Shape;563;p7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78"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565" name="Google Shape;565;p7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566" name="Google Shape;566;p78"/>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¿Imaginan cual es el rol del tester dentro de un equipo ágil?</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567" name="Google Shape;567;p78"/>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79"/>
          <p:cNvSpPr txBox="1"/>
          <p:nvPr/>
        </p:nvSpPr>
        <p:spPr>
          <a:xfrm>
            <a:off x="3649500" y="91861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El Rol de un Probador</a:t>
            </a:r>
            <a:endParaRPr b="1" sz="4000">
              <a:solidFill>
                <a:schemeClr val="dk1"/>
              </a:solidFill>
              <a:latin typeface="DM Sans"/>
              <a:ea typeface="DM Sans"/>
              <a:cs typeface="DM Sans"/>
              <a:sym typeface="DM Sans"/>
            </a:endParaRPr>
          </a:p>
        </p:txBody>
      </p:sp>
      <p:sp>
        <p:nvSpPr>
          <p:cNvPr id="574" name="Google Shape;574;p79"/>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ha hecho una referencia general a los métodos y técnicas ágiles, y al rol de un tester dentro de varios ciclos de vida ágiles. Acá observamos específicamente el rol de un tester en un proyecto que sigue un ciclo de vida Scrum.</a:t>
            </a:r>
            <a:endParaRPr sz="1350">
              <a:latin typeface="DM Sans"/>
              <a:ea typeface="DM Sans"/>
              <a:cs typeface="DM Sans"/>
              <a:sym typeface="DM Sans"/>
            </a:endParaRPr>
          </a:p>
        </p:txBody>
      </p:sp>
      <p:pic>
        <p:nvPicPr>
          <p:cNvPr id="575" name="Google Shape;575;p79"/>
          <p:cNvPicPr preferRelativeResize="0"/>
          <p:nvPr/>
        </p:nvPicPr>
        <p:blipFill rotWithShape="1">
          <a:blip r:embed="rId3">
            <a:alphaModFix/>
          </a:blip>
          <a:srcRect b="0" l="16599" r="16599" t="0"/>
          <a:stretch/>
        </p:blipFill>
        <p:spPr>
          <a:xfrm>
            <a:off x="264075" y="845924"/>
            <a:ext cx="3164775" cy="31647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80"/>
          <p:cNvPicPr preferRelativeResize="0"/>
          <p:nvPr/>
        </p:nvPicPr>
        <p:blipFill rotWithShape="1">
          <a:blip r:embed="rId3">
            <a:alphaModFix/>
          </a:blip>
          <a:srcRect b="0" l="26785" r="26785" t="0"/>
          <a:stretch/>
        </p:blipFill>
        <p:spPr>
          <a:xfrm>
            <a:off x="5712875" y="468275"/>
            <a:ext cx="2923975" cy="4118751"/>
          </a:xfrm>
          <a:prstGeom prst="rect">
            <a:avLst/>
          </a:prstGeom>
          <a:noFill/>
          <a:ln>
            <a:noFill/>
          </a:ln>
        </p:spPr>
      </p:pic>
      <p:sp>
        <p:nvSpPr>
          <p:cNvPr id="581" name="Google Shape;581;p8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Trabajo en Equipo</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82" name="Google Shape;582;p80"/>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Para que un tester </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gil tenga éxito, debe poseer buenas prácticas interpersonales, ya que es una de las patas de la agilidad. El mismo necesita buenas prácticas como: interdisciplinario, auto organizado, ubicación común, colaborativo, empoderado, comprometido, transparente, creíble, abierto a la retroalimentación, resiliente.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8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8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Sprint Cero</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89" name="Google Shape;589;p81"/>
          <p:cNvSpPr txBox="1"/>
          <p:nvPr/>
        </p:nvSpPr>
        <p:spPr>
          <a:xfrm>
            <a:off x="3649500" y="20177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sprint cero es la primera iteración del proyecto en la que tienen lugar muchas actividades de preparación. El tester colabora con el equipo en las siguientes actividades: Identificar el alcance del proyecto, planificar, adquirir e instalar las herramientas necesarias, crear una estrategia de prueba, reali</a:t>
            </a:r>
            <a:r>
              <a:rPr lang="es" sz="1350">
                <a:latin typeface="DM Sans"/>
                <a:ea typeface="DM Sans"/>
                <a:cs typeface="DM Sans"/>
                <a:sym typeface="DM Sans"/>
              </a:rPr>
              <a:t>zar</a:t>
            </a:r>
            <a:r>
              <a:rPr b="0" i="0" lang="es" sz="1350" u="none" cap="none" strike="noStrike">
                <a:solidFill>
                  <a:srgbClr val="000000"/>
                </a:solidFill>
                <a:latin typeface="DM Sans"/>
                <a:ea typeface="DM Sans"/>
                <a:cs typeface="DM Sans"/>
                <a:sym typeface="DM Sans"/>
              </a:rPr>
              <a:t> un análisis del riesgo, especificar la definición de hecho y definir cuándo continuar o detener la prueba, entre otras actividades...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590" name="Google Shape;590;p81"/>
          <p:cNvPicPr preferRelativeResize="0"/>
          <p:nvPr/>
        </p:nvPicPr>
        <p:blipFill rotWithShape="1">
          <a:blip r:embed="rId3">
            <a:alphaModFix/>
          </a:blip>
          <a:srcRect b="0" l="0" r="0" t="0"/>
          <a:stretch/>
        </p:blipFill>
        <p:spPr>
          <a:xfrm>
            <a:off x="475500" y="1146132"/>
            <a:ext cx="2851226" cy="28512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82"/>
          <p:cNvSpPr txBox="1"/>
          <p:nvPr/>
        </p:nvSpPr>
        <p:spPr>
          <a:xfrm>
            <a:off x="473350" y="619525"/>
            <a:ext cx="81411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Prácticas de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Prueba Ágil</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596" name="Google Shape;596;p82"/>
          <p:cNvSpPr txBox="1"/>
          <p:nvPr/>
        </p:nvSpPr>
        <p:spPr>
          <a:xfrm>
            <a:off x="473350" y="1908175"/>
            <a:ext cx="7160400" cy="264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Hay muchas prácticas útiles para los testers en un equipo de ágil:</a:t>
            </a:r>
            <a:endParaRPr b="0" i="0" sz="1350" u="none" cap="none" strike="noStrike">
              <a:solidFill>
                <a:srgbClr val="000000"/>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Trabajo en pareja: dos miembros del equipo se sientan juntos en un puesto de trabajo para realizar una prueba u otra tarea.</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Diseño de prueba incremental: los casos de prueba se construyen a partir de las historias de usuario y otras pruebas.</a:t>
            </a:r>
            <a:endParaRPr sz="1350">
              <a:solidFill>
                <a:schemeClr val="dk1"/>
              </a:solidFill>
              <a:latin typeface="DM Sans"/>
              <a:ea typeface="DM Sans"/>
              <a:cs typeface="DM Sans"/>
              <a:sym typeface="DM Sans"/>
            </a:endParaRPr>
          </a:p>
          <a:p>
            <a:pPr indent="-314325" lvl="0" marL="457200" rtl="0" algn="l">
              <a:spcBef>
                <a:spcPts val="100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Mapa Mental: los mapas mentales son una herramienta útil a la hora de probar.</a:t>
            </a:r>
            <a:endParaRPr sz="1350">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Competencias de un Tester Ágil</a:t>
            </a:r>
            <a:endParaRPr b="1" i="0" sz="4000" u="none" cap="none" strike="noStrike">
              <a:solidFill>
                <a:schemeClr val="dk1"/>
              </a:solidFill>
              <a:latin typeface="DM Sans"/>
              <a:ea typeface="DM Sans"/>
              <a:cs typeface="DM Sans"/>
              <a:sym typeface="DM Sans"/>
            </a:endParaRPr>
          </a:p>
        </p:txBody>
      </p:sp>
      <p:sp>
        <p:nvSpPr>
          <p:cNvPr id="602" name="Google Shape;602;p83"/>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Además de estas aptitudes, un tester en un equipo ágil debe ser competente en la automatización de la prueba, el desarrollo guiado por pruebas, la prueba de aceptación, caja blanca, caja negra y la prueba basada en la experiencia.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03" name="Google Shape;603;p83"/>
          <p:cNvPicPr preferRelativeResize="0"/>
          <p:nvPr/>
        </p:nvPicPr>
        <p:blipFill rotWithShape="1">
          <a:blip r:embed="rId3">
            <a:alphaModFix/>
          </a:blip>
          <a:srcRect b="0" l="26359" r="26359" t="0"/>
          <a:stretch/>
        </p:blipFill>
        <p:spPr>
          <a:xfrm>
            <a:off x="5712875" y="468275"/>
            <a:ext cx="2923973" cy="4118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Conceptos básicos de</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metodologías ágiles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84"/>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Competencias interpersonales</a:t>
            </a:r>
            <a:endParaRPr b="1" i="0" sz="4000" u="none" cap="none" strike="noStrike">
              <a:solidFill>
                <a:schemeClr val="dk1"/>
              </a:solidFill>
              <a:latin typeface="DM Sans"/>
              <a:ea typeface="DM Sans"/>
              <a:cs typeface="DM Sans"/>
              <a:sym typeface="DM Sans"/>
            </a:endParaRPr>
          </a:p>
        </p:txBody>
      </p:sp>
      <p:sp>
        <p:nvSpPr>
          <p:cNvPr id="610" name="Google Shape;610;p84"/>
          <p:cNvSpPr txBox="1"/>
          <p:nvPr/>
        </p:nvSpPr>
        <p:spPr>
          <a:xfrm>
            <a:off x="3649500" y="2507563"/>
            <a:ext cx="49872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Como las metodologías ágiles dependen, en gran medida, de la colaboración, la comunicación y la interacción entre los miembros del equipo, los testers de un equipo ágil deben tener buenas competencias interpersonales.</a:t>
            </a:r>
            <a:endParaRPr b="0" i="0" sz="1350" u="none" cap="none" strike="noStrike">
              <a:solidFill>
                <a:srgbClr val="000000"/>
              </a:solidFill>
              <a:latin typeface="DM Sans"/>
              <a:ea typeface="DM Sans"/>
              <a:cs typeface="DM Sans"/>
              <a:sym typeface="DM Sans"/>
            </a:endParaRPr>
          </a:p>
        </p:txBody>
      </p:sp>
      <p:pic>
        <p:nvPicPr>
          <p:cNvPr id="611" name="Google Shape;611;p84"/>
          <p:cNvPicPr preferRelativeResize="0"/>
          <p:nvPr/>
        </p:nvPicPr>
        <p:blipFill rotWithShape="1">
          <a:blip r:embed="rId3">
            <a:alphaModFix/>
          </a:blip>
          <a:srcRect b="-1239" l="40503" r="10228" t="1240"/>
          <a:stretch/>
        </p:blipFill>
        <p:spPr>
          <a:xfrm>
            <a:off x="504875" y="468275"/>
            <a:ext cx="2923973" cy="41187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grpSp>
        <p:nvGrpSpPr>
          <p:cNvPr id="616" name="Google Shape;616;p85"/>
          <p:cNvGrpSpPr/>
          <p:nvPr/>
        </p:nvGrpSpPr>
        <p:grpSpPr>
          <a:xfrm>
            <a:off x="473370" y="619431"/>
            <a:ext cx="738905" cy="738905"/>
            <a:chOff x="575612" y="1950748"/>
            <a:chExt cx="431100" cy="431100"/>
          </a:xfrm>
        </p:grpSpPr>
        <p:sp>
          <p:nvSpPr>
            <p:cNvPr id="617" name="Google Shape;617;p8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8" name="Google Shape;618;p85"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619" name="Google Shape;619;p8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620" name="Google Shape;620;p85"/>
          <p:cNvSpPr txBox="1"/>
          <p:nvPr/>
        </p:nvSpPr>
        <p:spPr>
          <a:xfrm>
            <a:off x="473350" y="1626100"/>
            <a:ext cx="7169400" cy="287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¿Se te ocurre algún tipo de competencia interpersonal que </a:t>
            </a:r>
            <a:r>
              <a:rPr lang="es" sz="2500">
                <a:solidFill>
                  <a:srgbClr val="B7B7B7"/>
                </a:solidFill>
                <a:latin typeface="DM Sans"/>
                <a:ea typeface="DM Sans"/>
                <a:cs typeface="DM Sans"/>
                <a:sym typeface="DM Sans"/>
              </a:rPr>
              <a:t>facilite</a:t>
            </a:r>
            <a:r>
              <a:rPr b="0" i="0" lang="es" sz="2500" u="none" cap="none" strike="noStrike">
                <a:solidFill>
                  <a:srgbClr val="B7B7B7"/>
                </a:solidFill>
                <a:latin typeface="DM Sans"/>
                <a:ea typeface="DM Sans"/>
                <a:cs typeface="DM Sans"/>
                <a:sym typeface="DM Sans"/>
              </a:rPr>
              <a:t> el desempeño del tester?</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Te invitamos a que pienses una situación cotidiana del Tester y una posible competencia.</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t/>
            </a:r>
            <a:endParaRPr b="0" i="0" sz="2500" u="none" cap="none" strike="noStrike">
              <a:solidFill>
                <a:srgbClr val="B7B7B7"/>
              </a:solidFill>
              <a:latin typeface="DM Sans"/>
              <a:ea typeface="DM Sans"/>
              <a:cs typeface="DM Sans"/>
              <a:sym typeface="DM Sans"/>
            </a:endParaRPr>
          </a:p>
        </p:txBody>
      </p:sp>
      <p:sp>
        <p:nvSpPr>
          <p:cNvPr id="621" name="Google Shape;621;p85"/>
          <p:cNvSpPr txBox="1"/>
          <p:nvPr/>
        </p:nvSpPr>
        <p:spPr>
          <a:xfrm>
            <a:off x="473350" y="401170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competencias interpersonales</a:t>
            </a:r>
            <a:endParaRPr b="1" i="0" sz="4000" u="none" cap="none" strike="noStrike">
              <a:solidFill>
                <a:schemeClr val="dk1"/>
              </a:solidFill>
              <a:latin typeface="DM Sans"/>
              <a:ea typeface="DM Sans"/>
              <a:cs typeface="DM Sans"/>
              <a:sym typeface="DM Sans"/>
            </a:endParaRPr>
          </a:p>
        </p:txBody>
      </p:sp>
      <p:sp>
        <p:nvSpPr>
          <p:cNvPr id="627" name="Google Shape;627;p86"/>
          <p:cNvSpPr txBox="1"/>
          <p:nvPr/>
        </p:nvSpPr>
        <p:spPr>
          <a:xfrm>
            <a:off x="473350" y="1908175"/>
            <a:ext cx="3834600" cy="2103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Ser positivos y estar orientados a las soluciones con los miembros del equipo y los implicados.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Mostrar un pensamiento crítico, orientado a la calidad y escéptico sobre el producto.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Recabar información de los implicados de forma activa.</a:t>
            </a:r>
            <a:endParaRPr b="0" i="0" sz="1350" u="none" cap="none" strike="noStrike">
              <a:solidFill>
                <a:srgbClr val="000000"/>
              </a:solidFill>
              <a:latin typeface="DM Sans"/>
              <a:ea typeface="DM Sans"/>
              <a:cs typeface="DM Sans"/>
              <a:sym typeface="DM Sans"/>
            </a:endParaRPr>
          </a:p>
        </p:txBody>
      </p:sp>
      <p:sp>
        <p:nvSpPr>
          <p:cNvPr id="628" name="Google Shape;628;p86"/>
          <p:cNvSpPr txBox="1"/>
          <p:nvPr/>
        </p:nvSpPr>
        <p:spPr>
          <a:xfrm>
            <a:off x="4527575" y="1908175"/>
            <a:ext cx="3834600" cy="1767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Evaluar y comunicar con precisión los resultados de las pruebas, el avance de las mismas y la calidad del producto.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Trabajar eficazmente para definir historias de usuario que puedan ser probadas, especialmente los criterios de aceptación.</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8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de competencias interpersonales</a:t>
            </a:r>
            <a:endParaRPr b="1" i="0" sz="4000" u="none" cap="none" strike="noStrike">
              <a:solidFill>
                <a:schemeClr val="dk1"/>
              </a:solidFill>
              <a:latin typeface="DM Sans"/>
              <a:ea typeface="DM Sans"/>
              <a:cs typeface="DM Sans"/>
              <a:sym typeface="DM Sans"/>
            </a:endParaRPr>
          </a:p>
        </p:txBody>
      </p:sp>
      <p:sp>
        <p:nvSpPr>
          <p:cNvPr id="634" name="Google Shape;634;p87"/>
          <p:cNvSpPr txBox="1"/>
          <p:nvPr/>
        </p:nvSpPr>
        <p:spPr>
          <a:xfrm>
            <a:off x="473350" y="1908175"/>
            <a:ext cx="3834600" cy="1144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Colaborar dentro del equipo, trabajando en pareja con los programadores y otros miembros del equipo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100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Planificar y organizar su propio trabajo</a:t>
            </a:r>
            <a:endParaRPr b="0" i="0" sz="1350" u="none" cap="none" strike="noStrike">
              <a:solidFill>
                <a:srgbClr val="000000"/>
              </a:solidFill>
              <a:latin typeface="DM Sans"/>
              <a:ea typeface="DM Sans"/>
              <a:cs typeface="DM Sans"/>
              <a:sym typeface="DM Sans"/>
            </a:endParaRPr>
          </a:p>
        </p:txBody>
      </p:sp>
      <p:sp>
        <p:nvSpPr>
          <p:cNvPr id="635" name="Google Shape;635;p87"/>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100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Responder rápidamente a los cambios, incluyendo la modificación, adición o mejora de los casos de prueba.</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Rol del tester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El rol del Tester en un equipo ágil</a:t>
            </a:r>
            <a:endParaRPr b="1" i="0" sz="4000" u="none" cap="none" strike="noStrike">
              <a:solidFill>
                <a:schemeClr val="dk1"/>
              </a:solidFill>
              <a:latin typeface="DM Sans"/>
              <a:ea typeface="DM Sans"/>
              <a:cs typeface="DM Sans"/>
              <a:sym typeface="DM Sans"/>
            </a:endParaRPr>
          </a:p>
        </p:txBody>
      </p:sp>
      <p:sp>
        <p:nvSpPr>
          <p:cNvPr id="646" name="Google Shape;646;p89"/>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papel de un tester dentro de un equipo ágil incluye actividades que generan y proporcionan retroalimentación, no sólo sobre el estado de la prueba y el avance de la misma, sino también sobre la calidad del proceso y del grupo de desarrollo.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647" name="Google Shape;647;p89"/>
          <p:cNvPicPr preferRelativeResize="0"/>
          <p:nvPr/>
        </p:nvPicPr>
        <p:blipFill rotWithShape="1">
          <a:blip r:embed="rId3">
            <a:alphaModFix/>
          </a:blip>
          <a:srcRect b="0" l="0" r="0" t="0"/>
          <a:stretch/>
        </p:blipFill>
        <p:spPr>
          <a:xfrm>
            <a:off x="5618225" y="1071050"/>
            <a:ext cx="2966150" cy="29661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Actividades que forman parte del rol del Tester - Otros roles</a:t>
            </a:r>
            <a:endParaRPr b="1" i="0" sz="4000" u="none" cap="none" strike="noStrike">
              <a:solidFill>
                <a:schemeClr val="dk1"/>
              </a:solidFill>
              <a:latin typeface="DM Sans"/>
              <a:ea typeface="DM Sans"/>
              <a:cs typeface="DM Sans"/>
              <a:sym typeface="DM Sans"/>
            </a:endParaRPr>
          </a:p>
        </p:txBody>
      </p:sp>
      <p:sp>
        <p:nvSpPr>
          <p:cNvPr id="653" name="Google Shape;653;p90"/>
          <p:cNvSpPr txBox="1"/>
          <p:nvPr/>
        </p:nvSpPr>
        <p:spPr>
          <a:xfrm>
            <a:off x="473350" y="1908175"/>
            <a:ext cx="3834600" cy="2024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Comprender, implementar y actualizar la estrategia de prueba.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Medir e informar de la cobertura de la prueba en todas las dimensiones de cobertura aplicables.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54" name="Google Shape;654;p90"/>
          <p:cNvSpPr txBox="1"/>
          <p:nvPr/>
        </p:nvSpPr>
        <p:spPr>
          <a:xfrm>
            <a:off x="4527575" y="1908175"/>
            <a:ext cx="3834600" cy="2568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Configurar, utilizar y gestionar los entornos de prueba y los datos de prueba.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Informar de los defectos y trabajar con el equipo para resolverlos.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Entrenar a otros miembros del equipo en los aspectos relevantes de la prueba.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Actividades que forman parte del rol del Tester - Otros roles</a:t>
            </a:r>
            <a:endParaRPr b="1" i="0" sz="4000" u="none" cap="none" strike="noStrike">
              <a:solidFill>
                <a:schemeClr val="dk1"/>
              </a:solidFill>
              <a:latin typeface="DM Sans"/>
              <a:ea typeface="DM Sans"/>
              <a:cs typeface="DM Sans"/>
              <a:sym typeface="DM Sans"/>
            </a:endParaRPr>
          </a:p>
        </p:txBody>
      </p:sp>
      <p:sp>
        <p:nvSpPr>
          <p:cNvPr id="660" name="Google Shape;660;p91"/>
          <p:cNvSpPr txBox="1"/>
          <p:nvPr/>
        </p:nvSpPr>
        <p:spPr>
          <a:xfrm>
            <a:off x="473350" y="1908175"/>
            <a:ext cx="3834600" cy="202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Asegurar el uso adecuado de las herramientas de prueba.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Asegurar que se programen las tareas de prueba adecuadas durante la planificación de la entrega y la iteración.</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661" name="Google Shape;661;p91"/>
          <p:cNvSpPr txBox="1"/>
          <p:nvPr/>
        </p:nvSpPr>
        <p:spPr>
          <a:xfrm>
            <a:off x="4527575" y="1908175"/>
            <a:ext cx="3834600" cy="2232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Colaborar activamente con los desarrolladores y los implicados del negocio para aclarar los requisitos.</a:t>
            </a:r>
            <a:endParaRPr b="0"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1000"/>
              </a:spcBef>
              <a:spcAft>
                <a:spcPts val="0"/>
              </a:spcAft>
              <a:buClr>
                <a:schemeClr val="accent4"/>
              </a:buClr>
              <a:buSzPts val="1350"/>
              <a:buFont typeface="DM Sans"/>
              <a:buChar char="✓"/>
            </a:pPr>
            <a:r>
              <a:rPr b="0" i="0" lang="es" sz="1350" u="none" cap="none" strike="noStrike">
                <a:solidFill>
                  <a:schemeClr val="dk1"/>
                </a:solidFill>
                <a:latin typeface="DM Sans"/>
                <a:ea typeface="DM Sans"/>
                <a:cs typeface="DM Sans"/>
                <a:sym typeface="DM Sans"/>
              </a:rPr>
              <a:t>Participar de forma proactiva en las retrospectivas del equipo, sugiriendo e implementando mejoras.</a:t>
            </a:r>
            <a:endParaRPr b="0" i="0" sz="1350" u="none" cap="none" strike="noStrike">
              <a:solidFill>
                <a:schemeClr val="dk1"/>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92"/>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Actividad colaborativa</a:t>
            </a:r>
            <a:endParaRPr b="1" i="0" sz="3500" u="none" cap="none" strike="noStrike">
              <a:solidFill>
                <a:srgbClr val="EAFF6A"/>
              </a:solidFill>
              <a:latin typeface="DM Sans"/>
              <a:ea typeface="DM Sans"/>
              <a:cs typeface="DM Sans"/>
              <a:sym typeface="DM Sans"/>
            </a:endParaRPr>
          </a:p>
        </p:txBody>
      </p:sp>
      <p:sp>
        <p:nvSpPr>
          <p:cNvPr id="667" name="Google Shape;667;p92"/>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1" i="0" lang="es" sz="2500" u="none" cap="none" strike="noStrike">
                <a:solidFill>
                  <a:schemeClr val="lt1"/>
                </a:solidFill>
                <a:latin typeface="DM Sans"/>
                <a:ea typeface="DM Sans"/>
                <a:cs typeface="DM Sans"/>
                <a:sym typeface="DM Sans"/>
              </a:rPr>
              <a:t>Trabajo del Tester</a:t>
            </a:r>
            <a:endParaRPr b="0" i="0" sz="2500" u="none" cap="none" strike="noStrike">
              <a:solidFill>
                <a:srgbClr val="DEFC52"/>
              </a:solidFill>
              <a:latin typeface="Helvetica Neue Light"/>
              <a:ea typeface="Helvetica Neue Light"/>
              <a:cs typeface="Helvetica Neue Light"/>
              <a:sym typeface="Helvetica Neue Light"/>
            </a:endParaRPr>
          </a:p>
        </p:txBody>
      </p:sp>
      <p:sp>
        <p:nvSpPr>
          <p:cNvPr id="668" name="Google Shape;668;p9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10 minutos</a:t>
            </a:r>
            <a:endParaRPr b="1" i="0" sz="2000" u="none" cap="none" strike="noStrike">
              <a:solidFill>
                <a:srgbClr val="83AEFB"/>
              </a:solidFill>
              <a:latin typeface="DM Sans"/>
              <a:ea typeface="DM Sans"/>
              <a:cs typeface="DM Sans"/>
              <a:sym typeface="DM Sans"/>
            </a:endParaRPr>
          </a:p>
        </p:txBody>
      </p:sp>
      <p:grpSp>
        <p:nvGrpSpPr>
          <p:cNvPr id="669" name="Google Shape;669;p92"/>
          <p:cNvGrpSpPr/>
          <p:nvPr/>
        </p:nvGrpSpPr>
        <p:grpSpPr>
          <a:xfrm>
            <a:off x="473351" y="619523"/>
            <a:ext cx="738900" cy="738900"/>
            <a:chOff x="473351" y="619523"/>
            <a:chExt cx="738900" cy="738900"/>
          </a:xfrm>
        </p:grpSpPr>
        <p:sp>
          <p:nvSpPr>
            <p:cNvPr id="670" name="Google Shape;670;p9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1" name="Google Shape;671;p92"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672" name="Google Shape;672;p92"/>
          <p:cNvSpPr txBox="1"/>
          <p:nvPr/>
        </p:nvSpPr>
        <p:spPr>
          <a:xfrm>
            <a:off x="473350" y="2195500"/>
            <a:ext cx="7169400" cy="569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Analizamos el trabajo del Tester.</a:t>
            </a:r>
            <a:endParaRPr b="1" i="0" sz="2500" u="none" cap="none" strike="noStrike">
              <a:solidFill>
                <a:srgbClr val="B7B7B7"/>
              </a:solidFill>
              <a:latin typeface="Helvetica Neue"/>
              <a:ea typeface="Helvetica Neue"/>
              <a:cs typeface="Helvetica Neue"/>
              <a:sym typeface="Helvetica Neue"/>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93"/>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Apertura al aprendizaje</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Siempre, pero siempre puedes seguir aprendiendo. Compartir el conocimiento es válido, la construcción colaborativa es la propuesta.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Todas las voces</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Escuchar a todos, todos podemos reflexionar. Dejar el espacio para que todos podamos participar.</a:t>
            </a:r>
            <a:endParaRPr b="0" i="0" sz="1350" u="sng" cap="none" strike="noStrike">
              <a:solidFill>
                <a:schemeClr val="dk1"/>
              </a:solidFill>
              <a:latin typeface="DM Sans"/>
              <a:ea typeface="DM Sans"/>
              <a:cs typeface="DM Sans"/>
              <a:sym typeface="DM Sans"/>
            </a:endParaRPr>
          </a:p>
        </p:txBody>
      </p:sp>
      <p:sp>
        <p:nvSpPr>
          <p:cNvPr id="678" name="Google Shape;678;p93"/>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Presencia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Participar y “estar” en la clase, que tu alrededor no te distraiga</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dk1"/>
                </a:solidFill>
                <a:latin typeface="DM Sans"/>
                <a:ea typeface="DM Sans"/>
                <a:cs typeface="DM Sans"/>
                <a:sym typeface="DM Sans"/>
              </a:rPr>
              <a:t>Escucha activa</a:t>
            </a:r>
            <a:endParaRPr b="1" i="0" sz="1350" u="none" cap="none" strike="noStrike">
              <a:solidFill>
                <a:schemeClr val="dk1"/>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chemeClr val="dk1"/>
                </a:solidFill>
                <a:latin typeface="DM Sans"/>
                <a:ea typeface="DM Sans"/>
                <a:cs typeface="DM Sans"/>
                <a:sym typeface="DM Sans"/>
              </a:rPr>
              <a:t>Escuchar más allá de lo que la persona está expresando directamente</a:t>
            </a:r>
            <a:endParaRPr b="0" i="0" sz="1350" u="sng" cap="none" strike="noStrike">
              <a:solidFill>
                <a:schemeClr val="dk1"/>
              </a:solidFill>
              <a:latin typeface="DM Sans"/>
              <a:ea typeface="DM Sans"/>
              <a:cs typeface="DM Sans"/>
              <a:sym typeface="DM Sans"/>
            </a:endParaRPr>
          </a:p>
        </p:txBody>
      </p:sp>
      <p:sp>
        <p:nvSpPr>
          <p:cNvPr id="679" name="Google Shape;679;p9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Acuerdos</a:t>
            </a:r>
            <a:endParaRPr b="1" i="0" sz="4000" u="none" cap="none" strike="noStrike">
              <a:solidFill>
                <a:schemeClr val="dk1"/>
              </a:solidFill>
              <a:latin typeface="DM Sans"/>
              <a:ea typeface="DM Sans"/>
              <a:cs typeface="DM Sans"/>
              <a:sym typeface="DM Sans"/>
            </a:endParaRPr>
          </a:p>
        </p:txBody>
      </p:sp>
      <p:sp>
        <p:nvSpPr>
          <p:cNvPr id="680" name="Google Shape;680;p9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grpSp>
        <p:nvGrpSpPr>
          <p:cNvPr id="681" name="Google Shape;681;p93"/>
          <p:cNvGrpSpPr/>
          <p:nvPr/>
        </p:nvGrpSpPr>
        <p:grpSpPr>
          <a:xfrm>
            <a:off x="457350" y="468286"/>
            <a:ext cx="431074" cy="431074"/>
            <a:chOff x="473351" y="619523"/>
            <a:chExt cx="738900" cy="738900"/>
          </a:xfrm>
        </p:grpSpPr>
        <p:sp>
          <p:nvSpPr>
            <p:cNvPr id="682" name="Google Shape;682;p9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83" name="Google Shape;683;p93"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grpSp>
        <p:nvGrpSpPr>
          <p:cNvPr id="137" name="Google Shape;137;p22"/>
          <p:cNvGrpSpPr/>
          <p:nvPr/>
        </p:nvGrpSpPr>
        <p:grpSpPr>
          <a:xfrm>
            <a:off x="473370" y="619431"/>
            <a:ext cx="738905" cy="738905"/>
            <a:chOff x="575612" y="1950748"/>
            <a:chExt cx="431100" cy="431100"/>
          </a:xfrm>
        </p:grpSpPr>
        <p:sp>
          <p:nvSpPr>
            <p:cNvPr id="138" name="Google Shape;138;p2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9" name="Google Shape;139;p22"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140" name="Google Shape;140;p2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pensar</a:t>
            </a:r>
            <a:endParaRPr b="1" i="0" sz="3500" u="none" cap="none" strike="noStrike">
              <a:solidFill>
                <a:srgbClr val="EAFF6A"/>
              </a:solidFill>
              <a:latin typeface="DM Sans"/>
              <a:ea typeface="DM Sans"/>
              <a:cs typeface="DM Sans"/>
              <a:sym typeface="DM Sans"/>
            </a:endParaRPr>
          </a:p>
        </p:txBody>
      </p:sp>
      <p:sp>
        <p:nvSpPr>
          <p:cNvPr id="141" name="Google Shape;141;p22"/>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¿Escucharon hablar de metodologías ágiles? ¿Saben que son y para qué sirven? ¿Se les ocurre de qué se trata?</a:t>
            </a:r>
            <a:endParaRPr b="0" i="0" sz="2500" u="none" cap="none" strike="noStrike">
              <a:solidFill>
                <a:srgbClr val="B7B7B7"/>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rgbClr val="B7B7B7"/>
              </a:solidFill>
              <a:latin typeface="DM Sans"/>
              <a:ea typeface="DM Sans"/>
              <a:cs typeface="DM Sans"/>
              <a:sym typeface="DM Sans"/>
            </a:endParaRPr>
          </a:p>
        </p:txBody>
      </p:sp>
      <p:sp>
        <p:nvSpPr>
          <p:cNvPr id="142" name="Google Shape;142;p2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t/>
            </a:r>
            <a:endParaRPr b="1"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Contesta en el chat de Zoom </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grpSp>
        <p:nvGrpSpPr>
          <p:cNvPr id="688" name="Google Shape;688;p94"/>
          <p:cNvGrpSpPr/>
          <p:nvPr/>
        </p:nvGrpSpPr>
        <p:grpSpPr>
          <a:xfrm>
            <a:off x="457350" y="468286"/>
            <a:ext cx="431074" cy="431074"/>
            <a:chOff x="473351" y="619523"/>
            <a:chExt cx="738900" cy="738900"/>
          </a:xfrm>
        </p:grpSpPr>
        <p:sp>
          <p:nvSpPr>
            <p:cNvPr id="689" name="Google Shape;689;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90" name="Google Shape;690;p94" title="ícono de actividad colaborativa"/>
            <p:cNvPicPr preferRelativeResize="0"/>
            <p:nvPr/>
          </p:nvPicPr>
          <p:blipFill rotWithShape="1">
            <a:blip r:embed="rId3">
              <a:alphaModFix/>
            </a:blip>
            <a:srcRect b="0" l="0" r="0" t="0"/>
            <a:stretch/>
          </p:blipFill>
          <p:spPr>
            <a:xfrm>
              <a:off x="616475" y="762647"/>
              <a:ext cx="452650" cy="452650"/>
            </a:xfrm>
            <a:prstGeom prst="rect">
              <a:avLst/>
            </a:prstGeom>
            <a:noFill/>
            <a:ln>
              <a:noFill/>
            </a:ln>
          </p:spPr>
        </p:pic>
      </p:grpSp>
      <p:sp>
        <p:nvSpPr>
          <p:cNvPr id="691" name="Google Shape;691;p9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Trabajo del Tester</a:t>
            </a:r>
            <a:endParaRPr b="1" i="0" sz="4000" u="none" cap="none" strike="noStrike">
              <a:solidFill>
                <a:schemeClr val="dk1"/>
              </a:solidFill>
              <a:latin typeface="DM Sans"/>
              <a:ea typeface="DM Sans"/>
              <a:cs typeface="DM Sans"/>
              <a:sym typeface="DM Sans"/>
            </a:endParaRPr>
          </a:p>
        </p:txBody>
      </p:sp>
      <p:sp>
        <p:nvSpPr>
          <p:cNvPr id="692" name="Google Shape;692;p9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COLABORATIVA</a:t>
            </a:r>
            <a:endParaRPr b="0" i="0" sz="1400" u="none" cap="none" strike="noStrike">
              <a:solidFill>
                <a:srgbClr val="000000"/>
              </a:solidFill>
              <a:latin typeface="DM Sans"/>
              <a:ea typeface="DM Sans"/>
              <a:cs typeface="DM Sans"/>
              <a:sym typeface="DM Sans"/>
            </a:endParaRPr>
          </a:p>
        </p:txBody>
      </p:sp>
      <p:sp>
        <p:nvSpPr>
          <p:cNvPr id="693" name="Google Shape;693;p94"/>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Consigna:</a:t>
            </a:r>
            <a:r>
              <a:rPr b="0" i="0" lang="es" sz="1350" u="none" cap="none" strike="noStrike">
                <a:solidFill>
                  <a:srgbClr val="000000"/>
                </a:solidFill>
                <a:latin typeface="DM Sans"/>
                <a:ea typeface="DM Sans"/>
                <a:cs typeface="DM Sans"/>
                <a:sym typeface="DM Sans"/>
              </a:rPr>
              <a:t> Tomando como referencia el círculo de trabajo ágil, identificar las responsabilidades del tester en cada sección.</a:t>
            </a:r>
            <a:endParaRPr b="0" i="0" sz="1350" u="none" cap="none" strike="noStrike">
              <a:solidFill>
                <a:srgbClr val="000000"/>
              </a:solidFill>
              <a:latin typeface="DM Sans"/>
              <a:ea typeface="DM Sans"/>
              <a:cs typeface="DM Sans"/>
              <a:sym typeface="DM Sans"/>
            </a:endParaRPr>
          </a:p>
        </p:txBody>
      </p:sp>
      <p:sp>
        <p:nvSpPr>
          <p:cNvPr id="694" name="Google Shape;694;p94"/>
          <p:cNvSpPr txBox="1"/>
          <p:nvPr/>
        </p:nvSpPr>
        <p:spPr>
          <a:xfrm>
            <a:off x="501450" y="4311950"/>
            <a:ext cx="7056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1" i="0" lang="es" sz="1100" u="none" cap="none" strike="noStrike">
                <a:solidFill>
                  <a:srgbClr val="999999"/>
                </a:solidFill>
                <a:latin typeface="DM Sans"/>
                <a:ea typeface="DM Sans"/>
                <a:cs typeface="DM Sans"/>
                <a:sym typeface="DM Sans"/>
              </a:rPr>
              <a:t>NOTA:</a:t>
            </a:r>
            <a:r>
              <a:rPr b="0" i="0" lang="es" sz="1100" u="none" cap="none" strike="noStrike">
                <a:solidFill>
                  <a:srgbClr val="999999"/>
                </a:solidFill>
                <a:latin typeface="DM Sans"/>
                <a:ea typeface="DM Sans"/>
                <a:cs typeface="DM Sans"/>
                <a:sym typeface="DM Sans"/>
              </a:rPr>
              <a:t> usaremos los breakouts rooms. El tutor/a tendrá el rol de facilitador/a.</a:t>
            </a:r>
            <a:endParaRPr b="0" i="1" sz="1000" u="sng" cap="none" strike="noStrike">
              <a:solidFill>
                <a:srgbClr val="83AEFB"/>
              </a:solidFill>
              <a:latin typeface="DM Sans"/>
              <a:ea typeface="DM Sans"/>
              <a:cs typeface="DM Sans"/>
              <a:sym typeface="DM Sans"/>
            </a:endParaRPr>
          </a:p>
        </p:txBody>
      </p:sp>
      <p:pic>
        <p:nvPicPr>
          <p:cNvPr id="695" name="Google Shape;695;p94"/>
          <p:cNvPicPr preferRelativeResize="0"/>
          <p:nvPr/>
        </p:nvPicPr>
        <p:blipFill rotWithShape="1">
          <a:blip r:embed="rId4">
            <a:alphaModFix/>
          </a:blip>
          <a:srcRect b="5642" l="17844" r="17896" t="6460"/>
          <a:stretch/>
        </p:blipFill>
        <p:spPr>
          <a:xfrm>
            <a:off x="5455825" y="725850"/>
            <a:ext cx="3463650" cy="3477650"/>
          </a:xfrm>
          <a:prstGeom prst="rect">
            <a:avLst/>
          </a:prstGeom>
          <a:noFill/>
          <a:ln>
            <a:noFill/>
          </a:ln>
        </p:spPr>
      </p:pic>
      <p:sp>
        <p:nvSpPr>
          <p:cNvPr id="696" name="Google Shape;696;p94"/>
          <p:cNvSpPr/>
          <p:nvPr/>
        </p:nvSpPr>
        <p:spPr>
          <a:xfrm>
            <a:off x="5337400" y="704175"/>
            <a:ext cx="540900" cy="63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4"/>
          <p:cNvSpPr txBox="1"/>
          <p:nvPr/>
        </p:nvSpPr>
        <p:spPr>
          <a:xfrm>
            <a:off x="501450" y="4591050"/>
            <a:ext cx="3252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Fuente: </a:t>
            </a:r>
            <a:r>
              <a:rPr b="0" i="0" lang="es" sz="1100" u="sng" cap="none" strike="noStrike">
                <a:solidFill>
                  <a:schemeClr val="hlink"/>
                </a:solidFill>
                <a:latin typeface="DM Sans"/>
                <a:ea typeface="DM Sans"/>
                <a:cs typeface="DM Sans"/>
                <a:sym typeface="DM Sans"/>
                <a:hlinkClick r:id="rId5"/>
              </a:rPr>
              <a:t>Metodologías ágiles (jasanchez.org)</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Dentro de un equipo ágil…</a:t>
            </a:r>
            <a:endParaRPr b="1" i="0" sz="4000" u="none" cap="none" strike="noStrike">
              <a:solidFill>
                <a:srgbClr val="EAFF6A"/>
              </a:solidFill>
              <a:latin typeface="DM Sans"/>
              <a:ea typeface="DM Sans"/>
              <a:cs typeface="DM Sans"/>
              <a:sym typeface="DM Sans"/>
            </a:endParaRPr>
          </a:p>
        </p:txBody>
      </p:sp>
      <p:sp>
        <p:nvSpPr>
          <p:cNvPr id="703" name="Google Shape;703;p95"/>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chemeClr val="lt1"/>
                </a:solidFill>
                <a:latin typeface="DM Sans"/>
                <a:ea typeface="DM Sans"/>
                <a:cs typeface="DM Sans"/>
                <a:sym typeface="DM Sans"/>
              </a:rPr>
              <a:t>…cada miembro del equipo es responsable de la calidad del producto y desempeña un papel en la realización de tareas relacionadas con la prueba.</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500"/>
              <a:buFont typeface="Arial"/>
              <a:buNone/>
            </a:pPr>
            <a:r>
              <a:t/>
            </a:r>
            <a:endParaRPr b="0" i="0" sz="2500" u="none" cap="none" strike="noStrike">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96"/>
          <p:cNvGrpSpPr/>
          <p:nvPr/>
        </p:nvGrpSpPr>
        <p:grpSpPr>
          <a:xfrm>
            <a:off x="457338" y="468286"/>
            <a:ext cx="431100" cy="431100"/>
            <a:chOff x="4616400" y="1950761"/>
            <a:chExt cx="431100" cy="431100"/>
          </a:xfrm>
        </p:grpSpPr>
        <p:sp>
          <p:nvSpPr>
            <p:cNvPr id="709" name="Google Shape;709;p96"/>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0" name="Google Shape;710;p96" title="ícono para recordar"/>
            <p:cNvPicPr preferRelativeResize="0"/>
            <p:nvPr/>
          </p:nvPicPr>
          <p:blipFill rotWithShape="1">
            <a:blip r:embed="rId3">
              <a:alphaModFix/>
            </a:blip>
            <a:srcRect b="0" l="0" r="0" t="0"/>
            <a:stretch/>
          </p:blipFill>
          <p:spPr>
            <a:xfrm>
              <a:off x="4699911" y="2034249"/>
              <a:ext cx="264076" cy="264076"/>
            </a:xfrm>
            <a:prstGeom prst="rect">
              <a:avLst/>
            </a:prstGeom>
            <a:noFill/>
            <a:ln>
              <a:noFill/>
            </a:ln>
          </p:spPr>
        </p:pic>
      </p:grpSp>
      <p:sp>
        <p:nvSpPr>
          <p:cNvPr id="711" name="Google Shape;711;p96"/>
          <p:cNvSpPr txBox="1"/>
          <p:nvPr/>
        </p:nvSpPr>
        <p:spPr>
          <a:xfrm>
            <a:off x="457350" y="1361350"/>
            <a:ext cx="7169400" cy="27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DM Sans"/>
                <a:ea typeface="DM Sans"/>
                <a:cs typeface="DM Sans"/>
                <a:sym typeface="DM Sans"/>
              </a:rPr>
              <a:t>Como pudieron observar la clase de hoy, </a:t>
            </a:r>
            <a:r>
              <a:rPr lang="es" sz="2100">
                <a:solidFill>
                  <a:schemeClr val="lt1"/>
                </a:solidFill>
                <a:latin typeface="DM Sans"/>
                <a:ea typeface="DM Sans"/>
                <a:cs typeface="DM Sans"/>
                <a:sym typeface="DM Sans"/>
              </a:rPr>
              <a:t>Agile</a:t>
            </a:r>
            <a:r>
              <a:rPr b="0" i="0" lang="es" sz="2100" u="none" cap="none" strike="noStrike">
                <a:solidFill>
                  <a:schemeClr val="lt1"/>
                </a:solidFill>
                <a:latin typeface="DM Sans"/>
                <a:ea typeface="DM Sans"/>
                <a:cs typeface="DM Sans"/>
                <a:sym typeface="DM Sans"/>
              </a:rPr>
              <a:t> demuestra ciertos marcos de trabajo y cómo debemos adaptarnos a ellos. No quita que todo lo que Agile refiere es adaptabilidad, y eso depende también de nosotros. Nadie es completamente Agile, sino que tomamos de este marco, lo que mejor nos cuadre y sacamos el mejor provecho de eso. </a:t>
            </a:r>
            <a:endParaRPr b="0" i="0" sz="210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2100"/>
              <a:buFont typeface="Arial"/>
              <a:buNone/>
            </a:pPr>
            <a:r>
              <a:rPr b="0" i="0" lang="es" sz="2100" u="none" cap="none" strike="noStrike">
                <a:solidFill>
                  <a:schemeClr val="lt1"/>
                </a:solidFill>
                <a:latin typeface="DM Sans"/>
                <a:ea typeface="DM Sans"/>
                <a:cs typeface="DM Sans"/>
                <a:sym typeface="DM Sans"/>
              </a:rPr>
              <a:t>Eso es agilidad. Eso es asegurar calidad ágil.</a:t>
            </a:r>
            <a:endParaRPr b="1" i="0" sz="2100" u="none" cap="none" strike="noStrike">
              <a:solidFill>
                <a:srgbClr val="EAFF6A"/>
              </a:solidFill>
              <a:latin typeface="DM Sans"/>
              <a:ea typeface="DM Sans"/>
              <a:cs typeface="DM Sans"/>
              <a:sym typeface="DM Sans"/>
            </a:endParaRPr>
          </a:p>
        </p:txBody>
      </p:sp>
      <p:sp>
        <p:nvSpPr>
          <p:cNvPr id="712" name="Google Shape;712;p9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lt1"/>
                </a:solidFill>
                <a:latin typeface="DM Sans"/>
                <a:ea typeface="DM Sans"/>
                <a:cs typeface="DM Sans"/>
                <a:sym typeface="DM Sans"/>
              </a:rPr>
              <a:t>PARA RECORDAR</a:t>
            </a:r>
            <a:endParaRPr b="0" i="0" sz="1400" u="none" cap="none" strike="noStrike">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CLASE N°5</a:t>
            </a:r>
            <a:endParaRPr b="0" i="0" sz="1400" u="none" cap="none" strike="noStrike">
              <a:solidFill>
                <a:srgbClr val="000000"/>
              </a:solidFill>
              <a:latin typeface="DM Sans"/>
              <a:ea typeface="DM Sans"/>
              <a:cs typeface="DM Sans"/>
              <a:sym typeface="DM Sans"/>
            </a:endParaRPr>
          </a:p>
        </p:txBody>
      </p:sp>
      <p:sp>
        <p:nvSpPr>
          <p:cNvPr id="718" name="Google Shape;718;p9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Glosario</a:t>
            </a:r>
            <a:endParaRPr b="1" i="0" sz="4000" u="none" cap="none" strike="noStrike">
              <a:solidFill>
                <a:srgbClr val="000000"/>
              </a:solidFill>
              <a:latin typeface="DM Sans"/>
              <a:ea typeface="DM Sans"/>
              <a:cs typeface="DM Sans"/>
              <a:sym typeface="DM Sans"/>
            </a:endParaRPr>
          </a:p>
        </p:txBody>
      </p:sp>
      <p:sp>
        <p:nvSpPr>
          <p:cNvPr id="719" name="Google Shape;719;p97"/>
          <p:cNvSpPr txBox="1"/>
          <p:nvPr/>
        </p:nvSpPr>
        <p:spPr>
          <a:xfrm>
            <a:off x="550800" y="1470725"/>
            <a:ext cx="4021200" cy="3738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Scrum</a:t>
            </a:r>
            <a:r>
              <a:rPr b="1" i="0" lang="es" sz="1350" u="none" cap="none" strike="noStrike">
                <a:solidFill>
                  <a:srgbClr val="000000"/>
                </a:solidFill>
                <a:latin typeface="DM Sans"/>
                <a:ea typeface="DM Sans"/>
                <a:cs typeface="DM Sans"/>
                <a:sym typeface="DM Sans"/>
              </a:rPr>
              <a:t>:</a:t>
            </a:r>
            <a:r>
              <a:rPr b="0" i="0" lang="es" sz="1350" u="none" cap="none" strike="noStrike">
                <a:solidFill>
                  <a:srgbClr val="000000"/>
                </a:solidFill>
                <a:latin typeface="DM Sans"/>
                <a:ea typeface="DM Sans"/>
                <a:cs typeface="DM Sans"/>
                <a:sym typeface="DM Sans"/>
              </a:rPr>
              <a:t>  es una metodología de trabajo que permite agilizar la entrega de valor al cliente en iteraciones cortas de tiempo.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Scrum Master</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Rol de Scrum. Es responsable de que las prácticas, valores y reglas se realicen. Nexo entre la gerencia y el equipo. Se asegura que se resuelven los impedimentos y se toman decisiones rápidas.</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Sprint</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es un periodo fijo de tiempo (entre 2 a 4 semanas) durante el cual el trabajo tiene que ser completado.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p:txBody>
      </p:sp>
      <p:sp>
        <p:nvSpPr>
          <p:cNvPr id="720" name="Google Shape;720;p97"/>
          <p:cNvSpPr txBox="1"/>
          <p:nvPr/>
        </p:nvSpPr>
        <p:spPr>
          <a:xfrm>
            <a:off x="4572000" y="1470725"/>
            <a:ext cx="3834600" cy="27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TDD</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Desarrollo guiado por pruebas.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BDD</a:t>
            </a:r>
            <a:r>
              <a:rPr b="0" i="0" lang="es" sz="1350" u="none" cap="none" strike="noStrike">
                <a:solidFill>
                  <a:srgbClr val="000000"/>
                </a:solidFill>
                <a:latin typeface="DM Sans"/>
                <a:ea typeface="DM Sans"/>
                <a:cs typeface="DM Sans"/>
                <a:sym typeface="DM Sans"/>
              </a:rPr>
              <a:t>: Desarrollo guiado por comportamiento.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rPr b="1" i="0" lang="es" sz="1350" u="none" cap="none" strike="noStrike">
                <a:solidFill>
                  <a:srgbClr val="000000"/>
                </a:solidFill>
                <a:highlight>
                  <a:srgbClr val="EAFF6A"/>
                </a:highlight>
                <a:latin typeface="DM Sans"/>
                <a:ea typeface="DM Sans"/>
                <a:cs typeface="DM Sans"/>
                <a:sym typeface="DM Sans"/>
              </a:rPr>
              <a:t>ATDD: </a:t>
            </a:r>
            <a:r>
              <a:rPr b="0" i="0" lang="es" sz="1350" u="none" cap="none" strike="noStrike">
                <a:solidFill>
                  <a:srgbClr val="000000"/>
                </a:solidFill>
                <a:latin typeface="DM Sans"/>
                <a:ea typeface="DM Sans"/>
                <a:cs typeface="DM Sans"/>
                <a:sym typeface="DM Sans"/>
              </a:rPr>
              <a:t>Desarrollo guiado por pruebas de aceptación.</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p:txBody>
      </p:sp>
      <p:pic>
        <p:nvPicPr>
          <p:cNvPr id="721" name="Google Shape;721;p9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727" name="Google Shape;727;p98"/>
          <p:cNvGrpSpPr/>
          <p:nvPr/>
        </p:nvGrpSpPr>
        <p:grpSpPr>
          <a:xfrm>
            <a:off x="4202550" y="994173"/>
            <a:ext cx="738900" cy="738900"/>
            <a:chOff x="4202550" y="994173"/>
            <a:chExt cx="738900" cy="738900"/>
          </a:xfrm>
        </p:grpSpPr>
        <p:sp>
          <p:nvSpPr>
            <p:cNvPr id="728" name="Google Shape;728;p9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29" name="Google Shape;729;p9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sp>
        <p:nvSpPr>
          <p:cNvPr id="734" name="Google Shape;734;p9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735" name="Google Shape;735;p99"/>
          <p:cNvGrpSpPr/>
          <p:nvPr/>
        </p:nvGrpSpPr>
        <p:grpSpPr>
          <a:xfrm>
            <a:off x="457358" y="468285"/>
            <a:ext cx="431074" cy="431074"/>
            <a:chOff x="4202550" y="994173"/>
            <a:chExt cx="738900" cy="738900"/>
          </a:xfrm>
        </p:grpSpPr>
        <p:sp>
          <p:nvSpPr>
            <p:cNvPr id="736" name="Google Shape;736;p9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737" name="Google Shape;737;p99"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738" name="Google Shape;738;p9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739" name="Google Shape;739;p99"/>
          <p:cNvSpPr txBox="1"/>
          <p:nvPr/>
        </p:nvSpPr>
        <p:spPr>
          <a:xfrm>
            <a:off x="457350" y="1725800"/>
            <a:ext cx="3834600" cy="1388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Historia de la Agilidad </a:t>
            </a:r>
            <a:r>
              <a:rPr b="0" i="0" lang="es" sz="1350" u="none" cap="none" strike="noStrike">
                <a:solidFill>
                  <a:srgbClr val="999999"/>
                </a:solidFill>
                <a:latin typeface="DM Sans"/>
                <a:ea typeface="DM Sans"/>
                <a:cs typeface="DM Sans"/>
                <a:sym typeface="DM Sans"/>
              </a:rPr>
              <a:t>|</a:t>
            </a:r>
            <a:r>
              <a:rPr b="1" i="0" lang="es" sz="1350" u="none" cap="none" strike="noStrike">
                <a:solidFill>
                  <a:schemeClr val="dk2"/>
                </a:solidFill>
                <a:latin typeface="DM Sans"/>
                <a:ea typeface="DM Sans"/>
                <a:cs typeface="DM Sans"/>
                <a:sym typeface="DM Sans"/>
              </a:rPr>
              <a:t> RedHat</a:t>
            </a:r>
            <a:endParaRPr b="1" i="0" sz="1350" u="none" cap="none" strike="noStrike">
              <a:solidFill>
                <a:schemeClr val="dk2"/>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Programa Estudio Agil </a:t>
            </a:r>
            <a:r>
              <a:rPr b="0" i="0" lang="es" sz="1350" u="none" cap="none" strike="noStrike">
                <a:solidFill>
                  <a:srgbClr val="999999"/>
                </a:solidFill>
                <a:latin typeface="DM Sans"/>
                <a:ea typeface="DM Sans"/>
                <a:cs typeface="DM Sans"/>
                <a:sym typeface="DM Sans"/>
              </a:rPr>
              <a:t>|</a:t>
            </a:r>
            <a:r>
              <a:rPr b="1" i="0" lang="es" sz="1350" u="none" cap="none" strike="noStrike">
                <a:solidFill>
                  <a:schemeClr val="dk2"/>
                </a:solidFill>
                <a:latin typeface="DM Sans"/>
                <a:ea typeface="DM Sans"/>
                <a:cs typeface="DM Sans"/>
                <a:sym typeface="DM Sans"/>
              </a:rPr>
              <a:t> SSTQB</a:t>
            </a:r>
            <a:endParaRPr b="1" i="0" sz="1350" u="none" cap="none" strike="noStrike">
              <a:solidFill>
                <a:schemeClr val="dk2"/>
              </a:solidFill>
              <a:latin typeface="DM Sans"/>
              <a:ea typeface="DM Sans"/>
              <a:cs typeface="DM Sans"/>
              <a:sym typeface="DM Sans"/>
            </a:endParaRPr>
          </a:p>
          <a:p>
            <a:pPr indent="0" lvl="0" marL="0" marR="0" rtl="0" algn="l">
              <a:lnSpc>
                <a:spcPct val="100000"/>
              </a:lnSpc>
              <a:spcBef>
                <a:spcPts val="8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0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EAFF6A"/>
                </a:solidFill>
                <a:latin typeface="Helvetica Neue"/>
                <a:ea typeface="Helvetica Neue"/>
                <a:cs typeface="Helvetica Neue"/>
                <a:sym typeface="Helvetica Neue"/>
              </a:rPr>
              <a:t>Resumen</a:t>
            </a:r>
            <a:r>
              <a:rPr b="1" i="0" lang="es" sz="4000" u="none" cap="none" strike="noStrike">
                <a:solidFill>
                  <a:srgbClr val="DEFC52"/>
                </a:solidFill>
                <a:latin typeface="Helvetica Neue"/>
                <a:ea typeface="Helvetica Neue"/>
                <a:cs typeface="Helvetica Neue"/>
                <a:sym typeface="Helvetica Neue"/>
              </a:rPr>
              <a:t> </a:t>
            </a:r>
            <a:endParaRPr b="1" i="0" sz="4000" u="none" cap="none" strike="noStrike">
              <a:solidFill>
                <a:srgbClr val="DEFC52"/>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chemeClr val="lt1"/>
                </a:solidFill>
                <a:latin typeface="Helvetica Neue"/>
                <a:ea typeface="Helvetica Neue"/>
                <a:cs typeface="Helvetica Neue"/>
                <a:sym typeface="Helvetica Neue"/>
              </a:rPr>
              <a:t>de la clase hoy</a:t>
            </a:r>
            <a:endParaRPr b="0" i="0" sz="4000" u="none" cap="none" strike="noStrike">
              <a:solidFill>
                <a:schemeClr val="lt1"/>
              </a:solidFill>
              <a:latin typeface="Helvetica Neue Light"/>
              <a:ea typeface="Helvetica Neue Light"/>
              <a:cs typeface="Helvetica Neue Light"/>
              <a:sym typeface="Helvetica Neue Light"/>
            </a:endParaRPr>
          </a:p>
        </p:txBody>
      </p:sp>
      <p:sp>
        <p:nvSpPr>
          <p:cNvPr id="750" name="Google Shape;750;p101"/>
          <p:cNvSpPr txBox="1"/>
          <p:nvPr/>
        </p:nvSpPr>
        <p:spPr>
          <a:xfrm>
            <a:off x="2109143" y="2502363"/>
            <a:ext cx="4925700" cy="1736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Conceptos básicos de metodologías ágiles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Tableros ágiles</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Testing dentro de agilidad</a:t>
            </a:r>
            <a:endParaRPr b="0" i="0" sz="1350" u="none" cap="none" strike="noStrike">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b="0" i="0" lang="es" sz="1350" u="none" cap="none" strike="noStrike">
                <a:solidFill>
                  <a:schemeClr val="lt1"/>
                </a:solidFill>
                <a:latin typeface="DM Sans"/>
                <a:ea typeface="DM Sans"/>
                <a:cs typeface="DM Sans"/>
                <a:sym typeface="DM Sans"/>
              </a:rPr>
              <a:t>Rol del tester en el equipo ágil</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1000"/>
              </a:spcBef>
              <a:spcAft>
                <a:spcPts val="100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102"/>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Y recuerden…</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pic>
        <p:nvPicPr>
          <p:cNvPr id="760" name="Google Shape;760;p103"/>
          <p:cNvPicPr preferRelativeResize="0"/>
          <p:nvPr/>
        </p:nvPicPr>
        <p:blipFill rotWithShape="1">
          <a:blip r:embed="rId3">
            <a:alphaModFix/>
          </a:blip>
          <a:srcRect b="0" l="0" r="0" t="0"/>
          <a:stretch/>
        </p:blipFill>
        <p:spPr>
          <a:xfrm>
            <a:off x="2565088" y="152400"/>
            <a:ext cx="4013824" cy="4838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Metodologías ágiles</a:t>
            </a:r>
            <a:endParaRPr b="1" i="0" sz="4000" u="none" cap="none" strike="noStrike">
              <a:solidFill>
                <a:schemeClr val="dk1"/>
              </a:solidFill>
              <a:latin typeface="DM Sans"/>
              <a:ea typeface="DM Sans"/>
              <a:cs typeface="DM Sans"/>
              <a:sym typeface="DM Sans"/>
            </a:endParaRPr>
          </a:p>
        </p:txBody>
      </p:sp>
      <p:sp>
        <p:nvSpPr>
          <p:cNvPr id="148" name="Google Shape;148;p23"/>
          <p:cNvSpPr txBox="1"/>
          <p:nvPr/>
        </p:nvSpPr>
        <p:spPr>
          <a:xfrm>
            <a:off x="457725" y="2211625"/>
            <a:ext cx="47301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Las metodologías ágiles, como su nombre lo indica, son formatos de trabajo (o frameworks) que buscan mayor velocidad en la entrega de producto de calidad.</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49" name="Google Shape;149;p23"/>
          <p:cNvSpPr txBox="1"/>
          <p:nvPr/>
        </p:nvSpPr>
        <p:spPr>
          <a:xfrm>
            <a:off x="6427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50" name="Google Shape;150;p23"/>
          <p:cNvPicPr preferRelativeResize="0"/>
          <p:nvPr/>
        </p:nvPicPr>
        <p:blipFill rotWithShape="1">
          <a:blip r:embed="rId3">
            <a:alphaModFix/>
          </a:blip>
          <a:srcRect b="0" l="17497" r="17504" t="0"/>
          <a:stretch/>
        </p:blipFill>
        <p:spPr>
          <a:xfrm>
            <a:off x="5686775" y="854500"/>
            <a:ext cx="3151075" cy="3151075"/>
          </a:xfrm>
          <a:prstGeom prst="rect">
            <a:avLst/>
          </a:prstGeom>
          <a:noFill/>
          <a:ln>
            <a:noFill/>
          </a:ln>
        </p:spPr>
      </p:pic>
      <p:sp>
        <p:nvSpPr>
          <p:cNvPr id="151" name="Google Shape;151;p23"/>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1350">
                <a:latin typeface="DM Sans"/>
                <a:ea typeface="DM Sans"/>
                <a:cs typeface="DM Sans"/>
                <a:sym typeface="DM Sans"/>
              </a:rPr>
              <a:t>Fuente: Foto de</a:t>
            </a:r>
            <a:r>
              <a:rPr lang="es" sz="1350" u="sng">
                <a:solidFill>
                  <a:schemeClr val="hlink"/>
                </a:solidFill>
                <a:latin typeface="DM Sans"/>
                <a:ea typeface="DM Sans"/>
                <a:cs typeface="DM Sans"/>
                <a:sym typeface="DM Sans"/>
                <a:hlinkClick r:id="rId4"/>
              </a:rPr>
              <a:t> Pixabay.</a:t>
            </a:r>
            <a:endParaRPr sz="135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10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Opina y valora</a:t>
            </a:r>
            <a:r>
              <a:rPr b="1" i="0" lang="es" sz="4000" u="none" cap="none" strike="noStrike">
                <a:solidFill>
                  <a:srgbClr val="DEFC52"/>
                </a:solidFill>
                <a:latin typeface="DM Sans"/>
                <a:ea typeface="DM Sans"/>
                <a:cs typeface="DM Sans"/>
                <a:sym typeface="DM Sans"/>
              </a:rPr>
              <a:t> </a:t>
            </a:r>
            <a:endParaRPr b="1" i="0" sz="4000" u="none" cap="none" strike="noStrike">
              <a:solidFill>
                <a:srgbClr val="DEFC52"/>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a:t>
            </a:r>
            <a:endParaRPr b="1" i="0" sz="4000" u="none" cap="none" strike="noStrike">
              <a:solidFill>
                <a:schemeClr val="lt1"/>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106"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